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Instrument Sans Semi Bold"/>
      <p:regular r:id="rId17"/>
    </p:embeddedFont>
    <p:embeddedFont>
      <p:font typeface="Instrument Sans Semi Bold"/>
      <p:regular r:id="rId18"/>
    </p:embeddedFont>
    <p:embeddedFont>
      <p:font typeface="Instrument Sans Semi Bold"/>
      <p:regular r:id="rId19"/>
    </p:embeddedFont>
    <p:embeddedFont>
      <p:font typeface="Instrument Sans Semi Bold"/>
      <p:regular r:id="rId20"/>
    </p:embeddedFont>
    <p:embeddedFont>
      <p:font typeface="Instrument Sans Medium"/>
      <p:regular r:id="rId21"/>
    </p:embeddedFont>
    <p:embeddedFont>
      <p:font typeface="Instrument Sans Medium"/>
      <p:regular r:id="rId22"/>
    </p:embeddedFont>
    <p:embeddedFont>
      <p:font typeface="Instrument Sans Medium"/>
      <p:regular r:id="rId23"/>
    </p:embeddedFont>
    <p:embeddedFont>
      <p:font typeface="Instrument Sans Medium"/>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0-1.png>
</file>

<file path=ppt/media/image-10-2.svg>
</file>

<file path=ppt/media/image-10-3.png>
</file>

<file path=ppt/media/image-10-4.sv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2-2.png>
</file>

<file path=ppt/media/image-2-3.png>
</file>

<file path=ppt/media/image-3-1.png>
</file>

<file path=ppt/media/image-3-10.svg>
</file>

<file path=ppt/media/image-3-2.png>
</file>

<file path=ppt/media/image-3-3.png>
</file>

<file path=ppt/media/image-3-4.svg>
</file>

<file path=ppt/media/image-3-5.png>
</file>

<file path=ppt/media/image-3-6.svg>
</file>

<file path=ppt/media/image-3-7.png>
</file>

<file path=ppt/media/image-3-8.svg>
</file>

<file path=ppt/media/image-3-9.png>
</file>

<file path=ppt/media/image-4-1.png>
</file>

<file path=ppt/media/image-4-10.svg>
</file>

<file path=ppt/media/image-4-2.png>
</file>

<file path=ppt/media/image-4-3.png>
</file>

<file path=ppt/media/image-4-4.svg>
</file>

<file path=ppt/media/image-4-5.png>
</file>

<file path=ppt/media/image-4-6.png>
</file>

<file path=ppt/media/image-4-7.svg>
</file>

<file path=ppt/media/image-4-8.png>
</file>

<file path=ppt/media/image-4-9.png>
</file>

<file path=ppt/media/image-5-1.png>
</file>

<file path=ppt/media/image-6-1.png>
</file>

<file path=ppt/media/image-6-10.svg>
</file>

<file path=ppt/media/image-6-2.png>
</file>

<file path=ppt/media/image-6-3.png>
</file>

<file path=ppt/media/image-6-4.svg>
</file>

<file path=ppt/media/image-6-5.png>
</file>

<file path=ppt/media/image-6-6.svg>
</file>

<file path=ppt/media/image-6-7.png>
</file>

<file path=ppt/media/image-6-8.svg>
</file>

<file path=ppt/media/image-6-9.png>
</file>

<file path=ppt/media/image-7-1.png>
</file>

<file path=ppt/media/image-7-2.png>
</file>

<file path=ppt/media/image-7-3.png>
</file>

<file path=ppt/media/image-7-4.png>
</file>

<file path=ppt/media/image-7-5.png>
</file>

<file path=ppt/media/image-8-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svg"/><Relationship Id="rId3" Type="http://schemas.openxmlformats.org/officeDocument/2006/relationships/image" Target="../media/image-10-3.png"/><Relationship Id="rId4" Type="http://schemas.openxmlformats.org/officeDocument/2006/relationships/image" Target="../media/image-10-4.svg"/><Relationship Id="rId5" Type="http://schemas.openxmlformats.org/officeDocument/2006/relationships/slideLayout" Target="../slideLayouts/slideLayout11.xml"/><Relationship Id="rId6"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svg"/><Relationship Id="rId5" Type="http://schemas.openxmlformats.org/officeDocument/2006/relationships/image" Target="../media/image-3-5.png"/><Relationship Id="rId6" Type="http://schemas.openxmlformats.org/officeDocument/2006/relationships/image" Target="../media/image-3-6.svg"/><Relationship Id="rId7" Type="http://schemas.openxmlformats.org/officeDocument/2006/relationships/image" Target="../media/image-3-7.png"/><Relationship Id="rId8" Type="http://schemas.openxmlformats.org/officeDocument/2006/relationships/image" Target="../media/image-3-8.svg"/><Relationship Id="rId9" Type="http://schemas.openxmlformats.org/officeDocument/2006/relationships/image" Target="../media/image-3-9.png"/><Relationship Id="rId10" Type="http://schemas.openxmlformats.org/officeDocument/2006/relationships/image" Target="../media/image-3-10.svg"/><Relationship Id="rId11" Type="http://schemas.openxmlformats.org/officeDocument/2006/relationships/slideLayout" Target="../slideLayouts/slideLayout4.xml"/><Relationship Id="rId1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svg"/><Relationship Id="rId5" Type="http://schemas.openxmlformats.org/officeDocument/2006/relationships/image" Target="../media/image-4-5.png"/><Relationship Id="rId6" Type="http://schemas.openxmlformats.org/officeDocument/2006/relationships/image" Target="../media/image-4-6.png"/><Relationship Id="rId7" Type="http://schemas.openxmlformats.org/officeDocument/2006/relationships/image" Target="../media/image-4-7.svg"/><Relationship Id="rId8" Type="http://schemas.openxmlformats.org/officeDocument/2006/relationships/image" Target="../media/image-4-8.png"/><Relationship Id="rId9" Type="http://schemas.openxmlformats.org/officeDocument/2006/relationships/image" Target="../media/image-4-9.png"/><Relationship Id="rId10" Type="http://schemas.openxmlformats.org/officeDocument/2006/relationships/image" Target="../media/image-4-10.svg"/><Relationship Id="rId11" Type="http://schemas.openxmlformats.org/officeDocument/2006/relationships/slideLayout" Target="../slideLayouts/slideLayout5.xml"/><Relationship Id="rId1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svg"/><Relationship Id="rId5" Type="http://schemas.openxmlformats.org/officeDocument/2006/relationships/image" Target="../media/image-6-5.png"/><Relationship Id="rId6" Type="http://schemas.openxmlformats.org/officeDocument/2006/relationships/image" Target="../media/image-6-6.svg"/><Relationship Id="rId7" Type="http://schemas.openxmlformats.org/officeDocument/2006/relationships/image" Target="../media/image-6-7.png"/><Relationship Id="rId8" Type="http://schemas.openxmlformats.org/officeDocument/2006/relationships/image" Target="../media/image-6-8.svg"/><Relationship Id="rId9" Type="http://schemas.openxmlformats.org/officeDocument/2006/relationships/image" Target="../media/image-6-9.png"/><Relationship Id="rId10" Type="http://schemas.openxmlformats.org/officeDocument/2006/relationships/image" Target="../media/image-6-10.svg"/><Relationship Id="rId11" Type="http://schemas.openxmlformats.org/officeDocument/2006/relationships/slideLayout" Target="../slideLayouts/slideLayout7.xml"/><Relationship Id="rId1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1644134"/>
            <a:ext cx="13042821" cy="1240155"/>
          </a:xfrm>
          <a:prstGeom prst="rect">
            <a:avLst/>
          </a:prstGeom>
          <a:noFill/>
          <a:ln/>
        </p:spPr>
        <p:txBody>
          <a:bodyPr wrap="square" lIns="0" tIns="0" rIns="0" bIns="0" rtlCol="0" anchor="t"/>
          <a:lstStyle/>
          <a:p>
            <a:pPr algn="l" indent="0" marL="0">
              <a:lnSpc>
                <a:spcPts val="4850"/>
              </a:lnSpc>
              <a:buNone/>
            </a:pPr>
            <a:r>
              <a:rPr lang="en-US" sz="3900" dirty="0">
                <a:solidFill>
                  <a:srgbClr val="505468"/>
                </a:solidFill>
                <a:latin typeface="Instrument Sans Semi Bold" pitchFamily="34" charset="0"/>
                <a:ea typeface="Instrument Sans Semi Bold" pitchFamily="34" charset="-122"/>
                <a:cs typeface="Instrument Sans Semi Bold" pitchFamily="34" charset="-120"/>
              </a:rPr>
              <a:t>The Digital Divide: Protecting Our Elders from Cyber Fraud</a:t>
            </a:r>
            <a:endParaRPr lang="en-US" sz="3900" dirty="0"/>
          </a:p>
        </p:txBody>
      </p:sp>
      <p:sp>
        <p:nvSpPr>
          <p:cNvPr id="3" name="Text 1"/>
          <p:cNvSpPr/>
          <p:nvPr/>
        </p:nvSpPr>
        <p:spPr>
          <a:xfrm>
            <a:off x="793790" y="3281124"/>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Hujambo. My name is Evans Mwaura Mburu, a final-year Computer Science student at Dedan Kimathi University of Technology. Growing up in Ruiru and spending time in the rural parts of Kiambu, I have witnessed a revolution. The mobile phone has transformed how our grandparents live. It allows them to receive money from children in the city, pay for fertilizer, and save for the future.</a:t>
            </a:r>
            <a:endParaRPr lang="en-US" sz="1550" dirty="0"/>
          </a:p>
        </p:txBody>
      </p:sp>
      <p:sp>
        <p:nvSpPr>
          <p:cNvPr id="4" name="Text 2"/>
          <p:cNvSpPr/>
          <p:nvPr/>
        </p:nvSpPr>
        <p:spPr>
          <a:xfrm>
            <a:off x="793790" y="4456986"/>
            <a:ext cx="13042821" cy="1270159"/>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But with this convenience comes a dark shadow. Let me tell you a story about a woman we will call 'Cucu Wanjiku.' She lives in a village not far from where I grew up. She is 74 years old. One afternoon, she received a call. A calm, authoritative voice told her that her SIM card was about to be locked due to a government regulation. Panic set in. The voice guided her, in her own language, to 'fix' the issue. In her confusion and fear, she unknowingly transferred her entire pension savings to a stranger.</a:t>
            </a:r>
            <a:endParaRPr lang="en-US" sz="1550" dirty="0"/>
          </a:p>
        </p:txBody>
      </p:sp>
      <p:sp>
        <p:nvSpPr>
          <p:cNvPr id="5" name="Text 3"/>
          <p:cNvSpPr/>
          <p:nvPr/>
        </p:nvSpPr>
        <p:spPr>
          <a:xfrm>
            <a:off x="793790" y="5950387"/>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This is not just a story. It is a reality for thousands of elderly Kenyans. Today, I am presenting on the challenge of </a:t>
            </a:r>
            <a:pPr algn="l" indent="0" marL="0">
              <a:lnSpc>
                <a:spcPts val="2500"/>
              </a:lnSpc>
              <a:buNone/>
            </a:pPr>
            <a:r>
              <a:rPr lang="en-US" sz="1550" b="1" dirty="0">
                <a:solidFill>
                  <a:srgbClr val="5B5F71"/>
                </a:solidFill>
                <a:latin typeface="Instrument Sans Medium" pitchFamily="34" charset="0"/>
                <a:ea typeface="Instrument Sans Medium" pitchFamily="34" charset="-122"/>
                <a:cs typeface="Instrument Sans Medium" pitchFamily="34" charset="-120"/>
              </a:rPr>
              <a:t>Cybersecurity Threats Targeting the Elderly in Rural Kenya</a:t>
            </a:r>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 and proposing a dual solution: one technical, and one social.</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675090"/>
            <a:ext cx="6961346" cy="620078"/>
          </a:xfrm>
          <a:prstGeom prst="rect">
            <a:avLst/>
          </a:prstGeom>
          <a:noFill/>
          <a:ln/>
        </p:spPr>
        <p:txBody>
          <a:bodyPr wrap="none" lIns="0" tIns="0" rIns="0" bIns="0" rtlCol="0" anchor="t"/>
          <a:lstStyle/>
          <a:p>
            <a:pPr algn="l" indent="0" marL="0">
              <a:lnSpc>
                <a:spcPts val="4850"/>
              </a:lnSpc>
              <a:buNone/>
            </a:pPr>
            <a:r>
              <a:rPr lang="en-US" sz="3900" dirty="0">
                <a:solidFill>
                  <a:srgbClr val="505468"/>
                </a:solidFill>
                <a:latin typeface="Instrument Sans Semi Bold" pitchFamily="34" charset="0"/>
                <a:ea typeface="Instrument Sans Semi Bold" pitchFamily="34" charset="-122"/>
                <a:cs typeface="Instrument Sans Semi Bold" pitchFamily="34" charset="-120"/>
              </a:rPr>
              <a:t>Conclusion: Inclusive Security</a:t>
            </a:r>
            <a:endParaRPr lang="en-US" sz="3900" dirty="0"/>
          </a:p>
        </p:txBody>
      </p:sp>
      <p:sp>
        <p:nvSpPr>
          <p:cNvPr id="3" name="Text 1"/>
          <p:cNvSpPr/>
          <p:nvPr/>
        </p:nvSpPr>
        <p:spPr>
          <a:xfrm>
            <a:off x="793790" y="2692003"/>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To conclude, the rise of mobile money in Kenya is a success story, but we cannot let our most vulnerable citizens become the victims of that success.</a:t>
            </a:r>
            <a:endParaRPr lang="en-US" sz="1550" dirty="0"/>
          </a:p>
        </p:txBody>
      </p:sp>
      <p:sp>
        <p:nvSpPr>
          <p:cNvPr id="4" name="Text 2"/>
          <p:cNvSpPr/>
          <p:nvPr/>
        </p:nvSpPr>
        <p:spPr>
          <a:xfrm>
            <a:off x="793790" y="3550325"/>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The challenge of cybersecurity for the elderly is real. It destroys wealth and it destroys dignity. My solution is two-fold:</a:t>
            </a:r>
            <a:endParaRPr lang="en-US" sz="1550" dirty="0"/>
          </a:p>
        </p:txBody>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868204" y="4097179"/>
            <a:ext cx="297656" cy="297656"/>
          </a:xfrm>
          <a:prstGeom prst="rect">
            <a:avLst/>
          </a:prstGeom>
        </p:spPr>
      </p:pic>
      <p:sp>
        <p:nvSpPr>
          <p:cNvPr id="6" name="Text 3"/>
          <p:cNvSpPr/>
          <p:nvPr/>
        </p:nvSpPr>
        <p:spPr>
          <a:xfrm>
            <a:off x="1438632" y="4091107"/>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B5F71"/>
                </a:solidFill>
                <a:latin typeface="Instrument Sans Semi Bold" pitchFamily="34" charset="0"/>
                <a:ea typeface="Instrument Sans Semi Bold" pitchFamily="34" charset="-122"/>
                <a:cs typeface="Instrument Sans Semi Bold" pitchFamily="34" charset="-120"/>
              </a:rPr>
              <a:t>Technical Solution</a:t>
            </a:r>
            <a:endParaRPr lang="en-US" sz="1950" dirty="0"/>
          </a:p>
        </p:txBody>
      </p:sp>
      <p:sp>
        <p:nvSpPr>
          <p:cNvPr id="7" name="Text 4"/>
          <p:cNvSpPr/>
          <p:nvPr/>
        </p:nvSpPr>
        <p:spPr>
          <a:xfrm>
            <a:off x="1438632" y="4520327"/>
            <a:ext cx="5752505" cy="635079"/>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Implementing AI for anomaly detection and Voice Biometrics to replace PINs.</a:t>
            </a:r>
            <a:endParaRPr lang="en-US" sz="1550" dirty="0"/>
          </a:p>
        </p:txBody>
      </p:sp>
      <p:pic>
        <p:nvPicPr>
          <p:cNvPr id="8"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13558" y="4097179"/>
            <a:ext cx="297656" cy="297656"/>
          </a:xfrm>
          <a:prstGeom prst="rect">
            <a:avLst/>
          </a:prstGeom>
        </p:spPr>
      </p:pic>
      <p:sp>
        <p:nvSpPr>
          <p:cNvPr id="9" name="Text 5"/>
          <p:cNvSpPr/>
          <p:nvPr/>
        </p:nvSpPr>
        <p:spPr>
          <a:xfrm>
            <a:off x="8083987" y="4091107"/>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B5F71"/>
                </a:solidFill>
                <a:latin typeface="Instrument Sans Semi Bold" pitchFamily="34" charset="0"/>
                <a:ea typeface="Instrument Sans Semi Bold" pitchFamily="34" charset="-122"/>
                <a:cs typeface="Instrument Sans Semi Bold" pitchFamily="34" charset="-120"/>
              </a:rPr>
              <a:t>Social Solution</a:t>
            </a:r>
            <a:endParaRPr lang="en-US" sz="1950" dirty="0"/>
          </a:p>
        </p:txBody>
      </p:sp>
      <p:sp>
        <p:nvSpPr>
          <p:cNvPr id="10" name="Text 6"/>
          <p:cNvSpPr/>
          <p:nvPr/>
        </p:nvSpPr>
        <p:spPr>
          <a:xfrm>
            <a:off x="8083987" y="4520327"/>
            <a:ext cx="5752624" cy="635079"/>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Launching Digital Barazas to educate through culture and language, supported by a youth mentorship model.</a:t>
            </a:r>
            <a:endParaRPr lang="en-US" sz="1550" dirty="0"/>
          </a:p>
        </p:txBody>
      </p:sp>
      <p:sp>
        <p:nvSpPr>
          <p:cNvPr id="11" name="Text 7"/>
          <p:cNvSpPr/>
          <p:nvPr/>
        </p:nvSpPr>
        <p:spPr>
          <a:xfrm>
            <a:off x="793790" y="5378648"/>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As I prepare to graduate and enter the tech industry, my pledge is to build systems that are not just smart, but </a:t>
            </a:r>
            <a:pPr algn="l" indent="0" marL="0">
              <a:lnSpc>
                <a:spcPts val="2500"/>
              </a:lnSpc>
              <a:buNone/>
            </a:pPr>
            <a:r>
              <a:rPr lang="en-US" sz="1550" b="1" dirty="0">
                <a:solidFill>
                  <a:srgbClr val="5B5F71"/>
                </a:solidFill>
                <a:latin typeface="Instrument Sans Medium" pitchFamily="34" charset="0"/>
                <a:ea typeface="Instrument Sans Medium" pitchFamily="34" charset="-122"/>
                <a:cs typeface="Instrument Sans Medium" pitchFamily="34" charset="-120"/>
              </a:rPr>
              <a:t>inclusive</a:t>
            </a:r>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 Security should not be a luxury for the young and tech-savvy. It must be a right for everyone, including Cucu Wanjiku in the village.</a:t>
            </a:r>
            <a:endParaRPr lang="en-US" sz="1550" dirty="0"/>
          </a:p>
        </p:txBody>
      </p:sp>
      <p:sp>
        <p:nvSpPr>
          <p:cNvPr id="12" name="Text 8"/>
          <p:cNvSpPr/>
          <p:nvPr/>
        </p:nvSpPr>
        <p:spPr>
          <a:xfrm>
            <a:off x="793790" y="6236970"/>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Technology must serve humanity, not exploit it. Thank you. Asanteni. Ni thewa.</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1403" y="516612"/>
            <a:ext cx="9602033" cy="587097"/>
          </a:xfrm>
          <a:prstGeom prst="rect">
            <a:avLst/>
          </a:prstGeom>
          <a:noFill/>
          <a:ln/>
        </p:spPr>
        <p:txBody>
          <a:bodyPr wrap="none" lIns="0" tIns="0" rIns="0" bIns="0" rtlCol="0" anchor="t"/>
          <a:lstStyle/>
          <a:p>
            <a:pPr algn="l" indent="0" marL="0">
              <a:lnSpc>
                <a:spcPts val="4600"/>
              </a:lnSpc>
              <a:buNone/>
            </a:pPr>
            <a:r>
              <a:rPr lang="en-US" sz="3650" dirty="0">
                <a:solidFill>
                  <a:srgbClr val="505468"/>
                </a:solidFill>
                <a:latin typeface="Instrument Sans Semi Bold" pitchFamily="34" charset="0"/>
                <a:ea typeface="Instrument Sans Semi Bold" pitchFamily="34" charset="-122"/>
                <a:cs typeface="Instrument Sans Semi Bold" pitchFamily="34" charset="-120"/>
              </a:rPr>
              <a:t>Abstract: Cybersecurity for Elderly Kenyans</a:t>
            </a:r>
            <a:endParaRPr lang="en-US" sz="3650" dirty="0"/>
          </a:p>
        </p:txBody>
      </p:sp>
      <p:sp>
        <p:nvSpPr>
          <p:cNvPr id="3" name="Shape 1"/>
          <p:cNvSpPr/>
          <p:nvPr/>
        </p:nvSpPr>
        <p:spPr>
          <a:xfrm>
            <a:off x="751403" y="1479352"/>
            <a:ext cx="4250650" cy="6236613"/>
          </a:xfrm>
          <a:prstGeom prst="roundRect">
            <a:avLst>
              <a:gd name="adj" fmla="val 2581"/>
            </a:avLst>
          </a:prstGeom>
          <a:solidFill>
            <a:srgbClr val="FFFFFF">
              <a:alpha val="95000"/>
            </a:srgbClr>
          </a:solidFill>
          <a:ln w="22860">
            <a:solidFill>
              <a:srgbClr val="C8C9CF"/>
            </a:solidFill>
            <a:prstDash val="solid"/>
          </a:ln>
        </p:spPr>
      </p:sp>
      <p:pic>
        <p:nvPicPr>
          <p:cNvPr id="4" name="Image 0" descr="preencoded.png">    </p:cNvPr>
          <p:cNvPicPr>
            <a:picLocks noChangeAspect="1"/>
          </p:cNvPicPr>
          <p:nvPr/>
        </p:nvPicPr>
        <p:blipFill>
          <a:blip r:embed="rId1"/>
          <a:stretch>
            <a:fillRect/>
          </a:stretch>
        </p:blipFill>
        <p:spPr>
          <a:xfrm>
            <a:off x="728543" y="1479352"/>
            <a:ext cx="91440" cy="6236613"/>
          </a:xfrm>
          <a:prstGeom prst="rect">
            <a:avLst/>
          </a:prstGeom>
        </p:spPr>
      </p:pic>
      <p:sp>
        <p:nvSpPr>
          <p:cNvPr id="5" name="Text 2"/>
          <p:cNvSpPr/>
          <p:nvPr/>
        </p:nvSpPr>
        <p:spPr>
          <a:xfrm>
            <a:off x="1030605" y="1689973"/>
            <a:ext cx="2348270" cy="293489"/>
          </a:xfrm>
          <a:prstGeom prst="rect">
            <a:avLst/>
          </a:prstGeom>
          <a:noFill/>
          <a:ln/>
        </p:spPr>
        <p:txBody>
          <a:bodyPr wrap="none" lIns="0" tIns="0" rIns="0" bIns="0" rtlCol="0" anchor="t"/>
          <a:lstStyle/>
          <a:p>
            <a:pPr algn="l" indent="0" marL="0">
              <a:lnSpc>
                <a:spcPts val="2300"/>
              </a:lnSpc>
              <a:buNone/>
            </a:pPr>
            <a:r>
              <a:rPr lang="en-US" sz="1800" dirty="0">
                <a:solidFill>
                  <a:srgbClr val="5B5F71"/>
                </a:solidFill>
                <a:latin typeface="Instrument Sans Semi Bold" pitchFamily="34" charset="0"/>
                <a:ea typeface="Instrument Sans Semi Bold" pitchFamily="34" charset="-122"/>
                <a:cs typeface="Instrument Sans Semi Bold" pitchFamily="34" charset="-120"/>
              </a:rPr>
              <a:t>English Abstract</a:t>
            </a:r>
            <a:endParaRPr lang="en-US" sz="1800" dirty="0"/>
          </a:p>
        </p:txBody>
      </p:sp>
      <p:sp>
        <p:nvSpPr>
          <p:cNvPr id="6" name="Text 3"/>
          <p:cNvSpPr/>
          <p:nvPr/>
        </p:nvSpPr>
        <p:spPr>
          <a:xfrm>
            <a:off x="1030605" y="2096095"/>
            <a:ext cx="3760827" cy="4808220"/>
          </a:xfrm>
          <a:prstGeom prst="rect">
            <a:avLst/>
          </a:prstGeom>
          <a:noFill/>
          <a:ln/>
        </p:spPr>
        <p:txBody>
          <a:bodyPr wrap="square" lIns="0" tIns="0" rIns="0" bIns="0" rtlCol="0" anchor="t"/>
          <a:lstStyle/>
          <a:p>
            <a:pPr algn="l" indent="0" marL="0">
              <a:lnSpc>
                <a:spcPts val="2350"/>
              </a:lnSpc>
              <a:buNone/>
            </a:pPr>
            <a:r>
              <a:rPr lang="en-US" sz="1450" dirty="0">
                <a:solidFill>
                  <a:srgbClr val="5B5F71"/>
                </a:solidFill>
                <a:latin typeface="Instrument Sans Medium" pitchFamily="34" charset="0"/>
                <a:ea typeface="Instrument Sans Medium" pitchFamily="34" charset="-122"/>
                <a:cs typeface="Instrument Sans Medium" pitchFamily="34" charset="-120"/>
              </a:rPr>
              <a:t>This presentation addresses the escalating cybersecurity threats faced by elderly individuals in rural Kenya, primarily due to their late adoption of mobile technology and susceptibility to social engineering tactics. It highlights the devastating impact of these scams, which exploit trust, fear, and cultural respect. A dual solution is proposed: a technical approach involving AI-driven anomaly detection and voice biometrics for mobile money transactions, and a social approach centered on community-based 'Digital Barazas' and youth mentorship programs to foster cyber hygiene education in indigenous languages.</a:t>
            </a:r>
            <a:endParaRPr lang="en-US" sz="1450" dirty="0"/>
          </a:p>
        </p:txBody>
      </p:sp>
      <p:sp>
        <p:nvSpPr>
          <p:cNvPr id="7" name="Shape 4"/>
          <p:cNvSpPr/>
          <p:nvPr/>
        </p:nvSpPr>
        <p:spPr>
          <a:xfrm>
            <a:off x="5189815" y="1479352"/>
            <a:ext cx="4250650" cy="6236613"/>
          </a:xfrm>
          <a:prstGeom prst="roundRect">
            <a:avLst>
              <a:gd name="adj" fmla="val 2581"/>
            </a:avLst>
          </a:prstGeom>
          <a:solidFill>
            <a:srgbClr val="FFFFFF">
              <a:alpha val="95000"/>
            </a:srgbClr>
          </a:solidFill>
          <a:ln w="22860">
            <a:solidFill>
              <a:srgbClr val="C8C9CF"/>
            </a:solidFill>
            <a:prstDash val="solid"/>
          </a:ln>
        </p:spPr>
      </p:sp>
      <p:pic>
        <p:nvPicPr>
          <p:cNvPr id="8" name="Image 1" descr="preencoded.png">    </p:cNvPr>
          <p:cNvPicPr>
            <a:picLocks noChangeAspect="1"/>
          </p:cNvPicPr>
          <p:nvPr/>
        </p:nvPicPr>
        <p:blipFill>
          <a:blip r:embed="rId2"/>
          <a:stretch>
            <a:fillRect/>
          </a:stretch>
        </p:blipFill>
        <p:spPr>
          <a:xfrm>
            <a:off x="5166955" y="1479352"/>
            <a:ext cx="91440" cy="6236613"/>
          </a:xfrm>
          <a:prstGeom prst="rect">
            <a:avLst/>
          </a:prstGeom>
        </p:spPr>
      </p:pic>
      <p:sp>
        <p:nvSpPr>
          <p:cNvPr id="9" name="Text 5"/>
          <p:cNvSpPr/>
          <p:nvPr/>
        </p:nvSpPr>
        <p:spPr>
          <a:xfrm>
            <a:off x="5469017" y="1689973"/>
            <a:ext cx="2348270" cy="293489"/>
          </a:xfrm>
          <a:prstGeom prst="rect">
            <a:avLst/>
          </a:prstGeom>
          <a:noFill/>
          <a:ln/>
        </p:spPr>
        <p:txBody>
          <a:bodyPr wrap="none" lIns="0" tIns="0" rIns="0" bIns="0" rtlCol="0" anchor="t"/>
          <a:lstStyle/>
          <a:p>
            <a:pPr algn="l" indent="0" marL="0">
              <a:lnSpc>
                <a:spcPts val="2300"/>
              </a:lnSpc>
              <a:buNone/>
            </a:pPr>
            <a:r>
              <a:rPr lang="en-US" sz="1800" dirty="0">
                <a:solidFill>
                  <a:srgbClr val="5B5F71"/>
                </a:solidFill>
                <a:latin typeface="Instrument Sans Semi Bold" pitchFamily="34" charset="0"/>
                <a:ea typeface="Instrument Sans Semi Bold" pitchFamily="34" charset="-122"/>
                <a:cs typeface="Instrument Sans Semi Bold" pitchFamily="34" charset="-120"/>
              </a:rPr>
              <a:t>Kiswahili Abstract</a:t>
            </a:r>
            <a:endParaRPr lang="en-US" sz="1800" dirty="0"/>
          </a:p>
        </p:txBody>
      </p:sp>
      <p:sp>
        <p:nvSpPr>
          <p:cNvPr id="10" name="Text 6"/>
          <p:cNvSpPr/>
          <p:nvPr/>
        </p:nvSpPr>
        <p:spPr>
          <a:xfrm>
            <a:off x="5469017" y="2096095"/>
            <a:ext cx="3760827" cy="4808220"/>
          </a:xfrm>
          <a:prstGeom prst="rect">
            <a:avLst/>
          </a:prstGeom>
          <a:noFill/>
          <a:ln/>
        </p:spPr>
        <p:txBody>
          <a:bodyPr wrap="square" lIns="0" tIns="0" rIns="0" bIns="0" rtlCol="0" anchor="t"/>
          <a:lstStyle/>
          <a:p>
            <a:pPr algn="l" indent="0" marL="0">
              <a:lnSpc>
                <a:spcPts val="2350"/>
              </a:lnSpc>
              <a:buNone/>
            </a:pPr>
            <a:r>
              <a:rPr lang="en-US" sz="1450" dirty="0">
                <a:solidFill>
                  <a:srgbClr val="5B5F71"/>
                </a:solidFill>
                <a:latin typeface="Instrument Sans Medium" pitchFamily="34" charset="0"/>
                <a:ea typeface="Instrument Sans Medium" pitchFamily="34" charset="-122"/>
                <a:cs typeface="Instrument Sans Medium" pitchFamily="34" charset="-120"/>
              </a:rPr>
              <a:t>Mada hii inazungumzia ongezeko la vitisho vya usalama wa mtandaoni vinavyowakabili wazee vijijini Kenya, hasa kutokana na kuchelewa kwao kutumia teknolojia ya simu na udhaifu wao kwa mbinu za uhandisi wa kijamii. Inaangazia athari mbaya za ulaghai huu, ambao unatumia imani, hofu, na heshima za kitamaduni. Suluhisho la pande mbili linapendekezwa: mbinu ya kiufundi inayohusisha utambuzi wa hitilafu unaoendeshwa na AI na biometriska ya sauti kwa miamala ya pesa za simu, na mbinu ya kijamii inayozingatia 'Baraza za Kidijitali' za jamii na programu za ushauri wa vijana kukuza elimu ya usalama wa mtandaoni kwa lugha za kiasili.</a:t>
            </a:r>
            <a:endParaRPr lang="en-US" sz="1450" dirty="0"/>
          </a:p>
        </p:txBody>
      </p:sp>
      <p:sp>
        <p:nvSpPr>
          <p:cNvPr id="11" name="Shape 7"/>
          <p:cNvSpPr/>
          <p:nvPr/>
        </p:nvSpPr>
        <p:spPr>
          <a:xfrm>
            <a:off x="9628227" y="1479352"/>
            <a:ext cx="4250769" cy="6236613"/>
          </a:xfrm>
          <a:prstGeom prst="roundRect">
            <a:avLst>
              <a:gd name="adj" fmla="val 2581"/>
            </a:avLst>
          </a:prstGeom>
          <a:solidFill>
            <a:srgbClr val="FFFFFF">
              <a:alpha val="95000"/>
            </a:srgbClr>
          </a:solidFill>
          <a:ln w="22860">
            <a:solidFill>
              <a:srgbClr val="C8C9CF"/>
            </a:solidFill>
            <a:prstDash val="solid"/>
          </a:ln>
        </p:spPr>
      </p:sp>
      <p:pic>
        <p:nvPicPr>
          <p:cNvPr id="12" name="Image 2" descr="preencoded.png">    </p:cNvPr>
          <p:cNvPicPr>
            <a:picLocks noChangeAspect="1"/>
          </p:cNvPicPr>
          <p:nvPr/>
        </p:nvPicPr>
        <p:blipFill>
          <a:blip r:embed="rId3"/>
          <a:stretch>
            <a:fillRect/>
          </a:stretch>
        </p:blipFill>
        <p:spPr>
          <a:xfrm>
            <a:off x="9605367" y="1479352"/>
            <a:ext cx="91440" cy="6236613"/>
          </a:xfrm>
          <a:prstGeom prst="rect">
            <a:avLst/>
          </a:prstGeom>
        </p:spPr>
      </p:pic>
      <p:sp>
        <p:nvSpPr>
          <p:cNvPr id="13" name="Text 8"/>
          <p:cNvSpPr/>
          <p:nvPr/>
        </p:nvSpPr>
        <p:spPr>
          <a:xfrm>
            <a:off x="9907429" y="1689973"/>
            <a:ext cx="2348270" cy="293489"/>
          </a:xfrm>
          <a:prstGeom prst="rect">
            <a:avLst/>
          </a:prstGeom>
          <a:noFill/>
          <a:ln/>
        </p:spPr>
        <p:txBody>
          <a:bodyPr wrap="none" lIns="0" tIns="0" rIns="0" bIns="0" rtlCol="0" anchor="t"/>
          <a:lstStyle/>
          <a:p>
            <a:pPr algn="l" indent="0" marL="0">
              <a:lnSpc>
                <a:spcPts val="2300"/>
              </a:lnSpc>
              <a:buNone/>
            </a:pPr>
            <a:r>
              <a:rPr lang="en-US" sz="1800" dirty="0">
                <a:solidFill>
                  <a:srgbClr val="5B5F71"/>
                </a:solidFill>
                <a:latin typeface="Instrument Sans Semi Bold" pitchFamily="34" charset="0"/>
                <a:ea typeface="Instrument Sans Semi Bold" pitchFamily="34" charset="-122"/>
                <a:cs typeface="Instrument Sans Semi Bold" pitchFamily="34" charset="-120"/>
              </a:rPr>
              <a:t>Kikuyu Abstract</a:t>
            </a:r>
            <a:endParaRPr lang="en-US" sz="1800" dirty="0"/>
          </a:p>
        </p:txBody>
      </p:sp>
      <p:sp>
        <p:nvSpPr>
          <p:cNvPr id="14" name="Text 9"/>
          <p:cNvSpPr/>
          <p:nvPr/>
        </p:nvSpPr>
        <p:spPr>
          <a:xfrm>
            <a:off x="9907429" y="2096095"/>
            <a:ext cx="3760946" cy="5409248"/>
          </a:xfrm>
          <a:prstGeom prst="rect">
            <a:avLst/>
          </a:prstGeom>
          <a:noFill/>
          <a:ln/>
        </p:spPr>
        <p:txBody>
          <a:bodyPr wrap="square" lIns="0" tIns="0" rIns="0" bIns="0" rtlCol="0" anchor="t"/>
          <a:lstStyle/>
          <a:p>
            <a:pPr algn="l" indent="0" marL="0">
              <a:lnSpc>
                <a:spcPts val="2350"/>
              </a:lnSpc>
              <a:buNone/>
            </a:pPr>
            <a:r>
              <a:rPr lang="en-US" sz="1450" dirty="0">
                <a:solidFill>
                  <a:srgbClr val="5B5F71"/>
                </a:solidFill>
                <a:latin typeface="Instrument Sans Medium" pitchFamily="34" charset="0"/>
                <a:ea typeface="Instrument Sans Medium" pitchFamily="34" charset="-122"/>
                <a:cs typeface="Instrument Sans Medium" pitchFamily="34" charset="-120"/>
              </a:rPr>
              <a:t>Mĩhaka ĩno ĩkũgweta ũrĩa kũrĩ na ũndũ wa kũingĩha kwa kũhĩngĩcwo kwa arũme na atumia akũrũ bũrũri-inĩ wa Kenya, makĩhĩngĩcwo nĩ ũndũ wa kũhĩtĩrĩra gũthoma ũhoro wa thimũ na kũhĩngĩcwo nĩ ũndũ wa kũhĩtĩrĩra ũhoro wa thimũ. Ũndũ ũyũ ũkũgweta ũrĩa kũrĩ na ũndũ wa kũingĩha kwa kũhĩngĩcwo kwa arũme na atumia akũrũ bũrũri-inĩ wa Kenya, makĩhĩngĩcwo nĩ ũndũ wa kũhĩtĩrĩra gũthoma ũhoro wa thimũ na kũhĩngĩcwo nĩ ũndũ wa kũhĩtĩrĩra ũhoro wa thimũ. Ũndũ ũyũ ũkũgweta ũrĩa kũrĩ na ũndũ wa kũingĩha kwa kũhĩngĩcwo kwa arũme na atumia akũrũ bũrũri-inĩ wa Kenya, makĩhĩngĩcwo nĩ ũndũ wa kũhĩtĩrĩra gũthoma ũhoro wa thimũ na kũhĩngĩcwo nĩ ũndũ wa kũhĩtĩrĩra ũhoro wa thimũ.</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25887" y="292775"/>
            <a:ext cx="6179582" cy="332780"/>
          </a:xfrm>
          <a:prstGeom prst="rect">
            <a:avLst/>
          </a:prstGeom>
          <a:noFill/>
          <a:ln/>
        </p:spPr>
        <p:txBody>
          <a:bodyPr wrap="none" lIns="0" tIns="0" rIns="0" bIns="0" rtlCol="0" anchor="t"/>
          <a:lstStyle/>
          <a:p>
            <a:pPr algn="l" indent="0" marL="0">
              <a:lnSpc>
                <a:spcPts val="2600"/>
              </a:lnSpc>
              <a:buNone/>
            </a:pPr>
            <a:r>
              <a:rPr lang="en-US" sz="2050" dirty="0">
                <a:solidFill>
                  <a:srgbClr val="505468"/>
                </a:solidFill>
                <a:latin typeface="Instrument Sans Semi Bold" pitchFamily="34" charset="0"/>
                <a:ea typeface="Instrument Sans Semi Bold" pitchFamily="34" charset="-122"/>
                <a:cs typeface="Instrument Sans Semi Bold" pitchFamily="34" charset="-120"/>
              </a:rPr>
              <a:t>The Challenge: Social Engineering &amp; Vulnerability</a:t>
            </a:r>
            <a:endParaRPr lang="en-US" sz="2050" dirty="0"/>
          </a:p>
        </p:txBody>
      </p:sp>
      <p:sp>
        <p:nvSpPr>
          <p:cNvPr id="3" name="Text 1"/>
          <p:cNvSpPr/>
          <p:nvPr/>
        </p:nvSpPr>
        <p:spPr>
          <a:xfrm>
            <a:off x="425887" y="880943"/>
            <a:ext cx="8163163" cy="340519"/>
          </a:xfrm>
          <a:prstGeom prst="rect">
            <a:avLst/>
          </a:prstGeom>
          <a:noFill/>
          <a:ln/>
        </p:spPr>
        <p:txBody>
          <a:bodyPr wrap="square" lIns="0" tIns="0" rIns="0" bIns="0" rtlCol="0" anchor="t"/>
          <a:lstStyle/>
          <a:p>
            <a:pPr algn="l" indent="0" marL="0">
              <a:lnSpc>
                <a:spcPts val="1300"/>
              </a:lnSpc>
              <a:buNone/>
            </a:pPr>
            <a:r>
              <a:rPr lang="en-US" sz="800" dirty="0">
                <a:solidFill>
                  <a:srgbClr val="5B5F71"/>
                </a:solidFill>
                <a:latin typeface="Instrument Sans Medium" pitchFamily="34" charset="0"/>
                <a:ea typeface="Instrument Sans Medium" pitchFamily="34" charset="-122"/>
                <a:cs typeface="Instrument Sans Medium" pitchFamily="34" charset="-120"/>
              </a:rPr>
              <a:t>Let us define the enemy. In Computer Science, we often focus on hackers breaking into firewalls. But in rural Kenya, the 'hack' is not on the software; it is on the human mind. This is called </a:t>
            </a:r>
            <a:pPr algn="l" indent="0" marL="0">
              <a:lnSpc>
                <a:spcPts val="1300"/>
              </a:lnSpc>
              <a:buNone/>
            </a:pPr>
            <a:r>
              <a:rPr lang="en-US" sz="800" b="1" dirty="0">
                <a:solidFill>
                  <a:srgbClr val="5B5F71"/>
                </a:solidFill>
                <a:latin typeface="Instrument Sans Medium" pitchFamily="34" charset="0"/>
                <a:ea typeface="Instrument Sans Medium" pitchFamily="34" charset="-122"/>
                <a:cs typeface="Instrument Sans Medium" pitchFamily="34" charset="-120"/>
              </a:rPr>
              <a:t>Social Engineering</a:t>
            </a:r>
            <a:pPr algn="l" indent="0" marL="0">
              <a:lnSpc>
                <a:spcPts val="1300"/>
              </a:lnSpc>
              <a:buNone/>
            </a:pPr>
            <a:r>
              <a:rPr lang="en-US" sz="800" dirty="0">
                <a:solidFill>
                  <a:srgbClr val="5B5F71"/>
                </a:solidFill>
                <a:latin typeface="Instrument Sans Medium" pitchFamily="34" charset="0"/>
                <a:ea typeface="Instrument Sans Medium" pitchFamily="34" charset="-122"/>
                <a:cs typeface="Instrument Sans Medium" pitchFamily="34" charset="-120"/>
              </a:rPr>
              <a:t>.</a:t>
            </a:r>
            <a:endParaRPr lang="en-US" sz="800" dirty="0"/>
          </a:p>
        </p:txBody>
      </p:sp>
      <p:sp>
        <p:nvSpPr>
          <p:cNvPr id="4" name="Text 2"/>
          <p:cNvSpPr/>
          <p:nvPr/>
        </p:nvSpPr>
        <p:spPr>
          <a:xfrm>
            <a:off x="425887" y="1317188"/>
            <a:ext cx="8163163" cy="340519"/>
          </a:xfrm>
          <a:prstGeom prst="rect">
            <a:avLst/>
          </a:prstGeom>
          <a:noFill/>
          <a:ln/>
        </p:spPr>
        <p:txBody>
          <a:bodyPr wrap="square" lIns="0" tIns="0" rIns="0" bIns="0" rtlCol="0" anchor="t"/>
          <a:lstStyle/>
          <a:p>
            <a:pPr algn="l" indent="0" marL="0">
              <a:lnSpc>
                <a:spcPts val="1300"/>
              </a:lnSpc>
              <a:buNone/>
            </a:pPr>
            <a:r>
              <a:rPr lang="en-US" sz="800" dirty="0">
                <a:solidFill>
                  <a:srgbClr val="5B5F71"/>
                </a:solidFill>
                <a:latin typeface="Instrument Sans Medium" pitchFamily="34" charset="0"/>
                <a:ea typeface="Instrument Sans Medium" pitchFamily="34" charset="-122"/>
                <a:cs typeface="Instrument Sans Medium" pitchFamily="34" charset="-120"/>
              </a:rPr>
              <a:t>Social engineering is the art of manipulating people into giving up confidential information. The criminals, often operating from prison cells or hidden syndicates (the 'Kamiti' style scams), do not need to know code. They only need to know human psychology.</a:t>
            </a:r>
            <a:endParaRPr lang="en-US" sz="800" dirty="0"/>
          </a:p>
        </p:txBody>
      </p:sp>
      <p:sp>
        <p:nvSpPr>
          <p:cNvPr id="5" name="Text 3"/>
          <p:cNvSpPr/>
          <p:nvPr/>
        </p:nvSpPr>
        <p:spPr>
          <a:xfrm>
            <a:off x="425887" y="1753433"/>
            <a:ext cx="8163163" cy="170259"/>
          </a:xfrm>
          <a:prstGeom prst="rect">
            <a:avLst/>
          </a:prstGeom>
          <a:noFill/>
          <a:ln/>
        </p:spPr>
        <p:txBody>
          <a:bodyPr wrap="none" lIns="0" tIns="0" rIns="0" bIns="0" rtlCol="0" anchor="t"/>
          <a:lstStyle/>
          <a:p>
            <a:pPr algn="l" indent="0" marL="0">
              <a:lnSpc>
                <a:spcPts val="1300"/>
              </a:lnSpc>
              <a:buNone/>
            </a:pPr>
            <a:r>
              <a:rPr lang="en-US" sz="800" dirty="0">
                <a:solidFill>
                  <a:srgbClr val="5B5F71"/>
                </a:solidFill>
                <a:latin typeface="Instrument Sans Medium" pitchFamily="34" charset="0"/>
                <a:ea typeface="Instrument Sans Medium" pitchFamily="34" charset="-122"/>
                <a:cs typeface="Instrument Sans Medium" pitchFamily="34" charset="-120"/>
              </a:rPr>
              <a:t>They exploit two things: </a:t>
            </a:r>
            <a:pPr algn="l" indent="0" marL="0">
              <a:lnSpc>
                <a:spcPts val="1300"/>
              </a:lnSpc>
              <a:buNone/>
            </a:pPr>
            <a:r>
              <a:rPr lang="en-US" sz="800" b="1" dirty="0">
                <a:solidFill>
                  <a:srgbClr val="5B5F71"/>
                </a:solidFill>
                <a:latin typeface="Instrument Sans Medium" pitchFamily="34" charset="0"/>
                <a:ea typeface="Instrument Sans Medium" pitchFamily="34" charset="-122"/>
                <a:cs typeface="Instrument Sans Medium" pitchFamily="34" charset="-120"/>
              </a:rPr>
              <a:t>Trust</a:t>
            </a:r>
            <a:pPr algn="l" indent="0" marL="0">
              <a:lnSpc>
                <a:spcPts val="1300"/>
              </a:lnSpc>
              <a:buNone/>
            </a:pPr>
            <a:r>
              <a:rPr lang="en-US" sz="800" dirty="0">
                <a:solidFill>
                  <a:srgbClr val="5B5F71"/>
                </a:solidFill>
                <a:latin typeface="Instrument Sans Medium" pitchFamily="34" charset="0"/>
                <a:ea typeface="Instrument Sans Medium" pitchFamily="34" charset="-122"/>
                <a:cs typeface="Instrument Sans Medium" pitchFamily="34" charset="-120"/>
              </a:rPr>
              <a:t> and </a:t>
            </a:r>
            <a:pPr algn="l" indent="0" marL="0">
              <a:lnSpc>
                <a:spcPts val="1300"/>
              </a:lnSpc>
              <a:buNone/>
            </a:pPr>
            <a:r>
              <a:rPr lang="en-US" sz="800" b="1" dirty="0">
                <a:solidFill>
                  <a:srgbClr val="5B5F71"/>
                </a:solidFill>
                <a:latin typeface="Instrument Sans Medium" pitchFamily="34" charset="0"/>
                <a:ea typeface="Instrument Sans Medium" pitchFamily="34" charset="-122"/>
                <a:cs typeface="Instrument Sans Medium" pitchFamily="34" charset="-120"/>
              </a:rPr>
              <a:t>Fear</a:t>
            </a:r>
            <a:pPr algn="l" indent="0" marL="0">
              <a:lnSpc>
                <a:spcPts val="1300"/>
              </a:lnSpc>
              <a:buNone/>
            </a:pPr>
            <a:r>
              <a:rPr lang="en-US" sz="800" dirty="0">
                <a:solidFill>
                  <a:srgbClr val="5B5F71"/>
                </a:solidFill>
                <a:latin typeface="Instrument Sans Medium" pitchFamily="34" charset="0"/>
                <a:ea typeface="Instrument Sans Medium" pitchFamily="34" charset="-122"/>
                <a:cs typeface="Instrument Sans Medium" pitchFamily="34" charset="-120"/>
              </a:rPr>
              <a:t>. They create </a:t>
            </a:r>
            <a:pPr algn="l" indent="0" marL="0">
              <a:lnSpc>
                <a:spcPts val="1300"/>
              </a:lnSpc>
              <a:buNone/>
            </a:pPr>
            <a:r>
              <a:rPr lang="en-US" sz="800" b="1" dirty="0">
                <a:solidFill>
                  <a:srgbClr val="5B5F71"/>
                </a:solidFill>
                <a:latin typeface="Instrument Sans Medium" pitchFamily="34" charset="0"/>
                <a:ea typeface="Instrument Sans Medium" pitchFamily="34" charset="-122"/>
                <a:cs typeface="Instrument Sans Medium" pitchFamily="34" charset="-120"/>
              </a:rPr>
              <a:t>Urgency</a:t>
            </a:r>
            <a:pPr algn="l" indent="0" marL="0">
              <a:lnSpc>
                <a:spcPts val="1300"/>
              </a:lnSpc>
              <a:buNone/>
            </a:pPr>
            <a:r>
              <a:rPr lang="en-US" sz="800" dirty="0">
                <a:solidFill>
                  <a:srgbClr val="5B5F71"/>
                </a:solidFill>
                <a:latin typeface="Instrument Sans Medium" pitchFamily="34" charset="0"/>
                <a:ea typeface="Instrument Sans Medium" pitchFamily="34" charset="-122"/>
                <a:cs typeface="Instrument Sans Medium" pitchFamily="34" charset="-120"/>
              </a:rPr>
              <a:t>: 'Your account will be closed in 10 minutes!' They create </a:t>
            </a:r>
            <a:pPr algn="l" indent="0" marL="0">
              <a:lnSpc>
                <a:spcPts val="1300"/>
              </a:lnSpc>
              <a:buNone/>
            </a:pPr>
            <a:r>
              <a:rPr lang="en-US" sz="800" b="1" dirty="0">
                <a:solidFill>
                  <a:srgbClr val="5B5F71"/>
                </a:solidFill>
                <a:latin typeface="Instrument Sans Medium" pitchFamily="34" charset="0"/>
                <a:ea typeface="Instrument Sans Medium" pitchFamily="34" charset="-122"/>
                <a:cs typeface="Instrument Sans Medium" pitchFamily="34" charset="-120"/>
              </a:rPr>
              <a:t>Authority</a:t>
            </a:r>
            <a:pPr algn="l" indent="0" marL="0">
              <a:lnSpc>
                <a:spcPts val="1300"/>
              </a:lnSpc>
              <a:buNone/>
            </a:pPr>
            <a:r>
              <a:rPr lang="en-US" sz="800" dirty="0">
                <a:solidFill>
                  <a:srgbClr val="5B5F71"/>
                </a:solidFill>
                <a:latin typeface="Instrument Sans Medium" pitchFamily="34" charset="0"/>
                <a:ea typeface="Instrument Sans Medium" pitchFamily="34" charset="-122"/>
                <a:cs typeface="Instrument Sans Medium" pitchFamily="34" charset="-120"/>
              </a:rPr>
              <a:t>: 'This is Safaricom Customer Care.'</a:t>
            </a:r>
            <a:endParaRPr lang="en-US" sz="800" dirty="0"/>
          </a:p>
        </p:txBody>
      </p:sp>
      <p:pic>
        <p:nvPicPr>
          <p:cNvPr id="6" name="Image 0" descr="preencoded.png">    </p:cNvPr>
          <p:cNvPicPr>
            <a:picLocks noChangeAspect="1"/>
          </p:cNvPicPr>
          <p:nvPr/>
        </p:nvPicPr>
        <p:blipFill>
          <a:blip r:embed="rId1"/>
          <a:stretch>
            <a:fillRect/>
          </a:stretch>
        </p:blipFill>
        <p:spPr>
          <a:xfrm>
            <a:off x="8856464" y="904994"/>
            <a:ext cx="5355550" cy="5355550"/>
          </a:xfrm>
          <a:prstGeom prst="rect">
            <a:avLst/>
          </a:prstGeom>
        </p:spPr>
      </p:pic>
      <p:pic>
        <p:nvPicPr>
          <p:cNvPr id="7" name="Image 1" descr="preencoded.png">    </p:cNvPr>
          <p:cNvPicPr>
            <a:picLocks noChangeAspect="1"/>
          </p:cNvPicPr>
          <p:nvPr/>
        </p:nvPicPr>
        <p:blipFill>
          <a:blip r:embed="rId2"/>
          <a:stretch>
            <a:fillRect/>
          </a:stretch>
        </p:blipFill>
        <p:spPr>
          <a:xfrm>
            <a:off x="1957745" y="6500098"/>
            <a:ext cx="10714911" cy="4903827"/>
          </a:xfrm>
          <a:prstGeom prst="rect">
            <a:avLst/>
          </a:prstGeom>
        </p:spPr>
      </p:pic>
      <p:pic>
        <p:nvPicPr>
          <p:cNvPr id="8" name="Image 2"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75960" y="7724452"/>
            <a:ext cx="688914" cy="688914"/>
          </a:xfrm>
          <a:prstGeom prst="rect">
            <a:avLst/>
          </a:prstGeom>
        </p:spPr>
      </p:pic>
      <p:sp>
        <p:nvSpPr>
          <p:cNvPr id="9" name="Text 4"/>
          <p:cNvSpPr/>
          <p:nvPr/>
        </p:nvSpPr>
        <p:spPr>
          <a:xfrm>
            <a:off x="10162181" y="10239421"/>
            <a:ext cx="2011630" cy="387514"/>
          </a:xfrm>
          <a:prstGeom prst="rect">
            <a:avLst/>
          </a:prstGeom>
          <a:noFill/>
          <a:ln/>
        </p:spPr>
        <p:txBody>
          <a:bodyPr wrap="none" lIns="0" tIns="0" rIns="0" bIns="0" rtlCol="0" anchor="t"/>
          <a:lstStyle/>
          <a:p>
            <a:pPr algn="ctr" indent="0" marL="0">
              <a:lnSpc>
                <a:spcPts val="1650"/>
              </a:lnSpc>
              <a:buNone/>
            </a:pPr>
            <a:r>
              <a:rPr lang="en-US" sz="1350" dirty="0">
                <a:solidFill>
                  <a:srgbClr val="5B5F71"/>
                </a:solidFill>
                <a:latin typeface="Instrument Sans Semi Bold" pitchFamily="34" charset="0"/>
                <a:ea typeface="Instrument Sans Semi Bold" pitchFamily="34" charset="-122"/>
                <a:cs typeface="Instrument Sans Semi Bold" pitchFamily="34" charset="-120"/>
              </a:rPr>
              <a:t>Exit</a:t>
            </a:r>
            <a:endParaRPr lang="en-US" sz="1350" dirty="0"/>
          </a:p>
        </p:txBody>
      </p:sp>
      <p:pic>
        <p:nvPicPr>
          <p:cNvPr id="10" name="Image 3"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253887" y="7725744"/>
            <a:ext cx="688914" cy="688914"/>
          </a:xfrm>
          <a:prstGeom prst="rect">
            <a:avLst/>
          </a:prstGeom>
        </p:spPr>
      </p:pic>
      <p:sp>
        <p:nvSpPr>
          <p:cNvPr id="11" name="Text 5"/>
          <p:cNvSpPr/>
          <p:nvPr/>
        </p:nvSpPr>
        <p:spPr>
          <a:xfrm>
            <a:off x="7626975" y="10239421"/>
            <a:ext cx="2011630" cy="387514"/>
          </a:xfrm>
          <a:prstGeom prst="rect">
            <a:avLst/>
          </a:prstGeom>
          <a:noFill/>
          <a:ln/>
        </p:spPr>
        <p:txBody>
          <a:bodyPr wrap="none" lIns="0" tIns="0" rIns="0" bIns="0" rtlCol="0" anchor="t"/>
          <a:lstStyle/>
          <a:p>
            <a:pPr algn="ctr" indent="0" marL="0">
              <a:lnSpc>
                <a:spcPts val="1650"/>
              </a:lnSpc>
              <a:buNone/>
            </a:pPr>
            <a:r>
              <a:rPr lang="en-US" sz="1350" dirty="0">
                <a:solidFill>
                  <a:srgbClr val="5B5F71"/>
                </a:solidFill>
                <a:latin typeface="Instrument Sans Semi Bold" pitchFamily="34" charset="0"/>
                <a:ea typeface="Instrument Sans Semi Bold" pitchFamily="34" charset="-122"/>
                <a:cs typeface="Instrument Sans Semi Bold" pitchFamily="34" charset="-120"/>
              </a:rPr>
              <a:t>Manipulation</a:t>
            </a:r>
            <a:endParaRPr lang="en-US" sz="1350" dirty="0"/>
          </a:p>
        </p:txBody>
      </p:sp>
      <p:pic>
        <p:nvPicPr>
          <p:cNvPr id="12" name="Image 4"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732460" y="7725744"/>
            <a:ext cx="688915" cy="688914"/>
          </a:xfrm>
          <a:prstGeom prst="rect">
            <a:avLst/>
          </a:prstGeom>
        </p:spPr>
      </p:pic>
      <p:sp>
        <p:nvSpPr>
          <p:cNvPr id="13" name="Text 6"/>
          <p:cNvSpPr/>
          <p:nvPr/>
        </p:nvSpPr>
        <p:spPr>
          <a:xfrm>
            <a:off x="5105548" y="10239421"/>
            <a:ext cx="2011630" cy="387514"/>
          </a:xfrm>
          <a:prstGeom prst="rect">
            <a:avLst/>
          </a:prstGeom>
          <a:noFill/>
          <a:ln/>
        </p:spPr>
        <p:txBody>
          <a:bodyPr wrap="none" lIns="0" tIns="0" rIns="0" bIns="0" rtlCol="0" anchor="t"/>
          <a:lstStyle/>
          <a:p>
            <a:pPr algn="ctr" indent="0" marL="0">
              <a:lnSpc>
                <a:spcPts val="1650"/>
              </a:lnSpc>
              <a:buNone/>
            </a:pPr>
            <a:r>
              <a:rPr lang="en-US" sz="1350" dirty="0">
                <a:solidFill>
                  <a:srgbClr val="5B5F71"/>
                </a:solidFill>
                <a:latin typeface="Instrument Sans Semi Bold" pitchFamily="34" charset="0"/>
                <a:ea typeface="Instrument Sans Semi Bold" pitchFamily="34" charset="-122"/>
                <a:cs typeface="Instrument Sans Semi Bold" pitchFamily="34" charset="-120"/>
              </a:rPr>
              <a:t>Build Trust</a:t>
            </a:r>
            <a:endParaRPr lang="en-US" sz="1350" dirty="0"/>
          </a:p>
        </p:txBody>
      </p:sp>
      <p:pic>
        <p:nvPicPr>
          <p:cNvPr id="14" name="Image 5"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197256" y="7725744"/>
            <a:ext cx="688914" cy="688914"/>
          </a:xfrm>
          <a:prstGeom prst="rect">
            <a:avLst/>
          </a:prstGeom>
        </p:spPr>
      </p:pic>
      <p:sp>
        <p:nvSpPr>
          <p:cNvPr id="15" name="Text 7"/>
          <p:cNvSpPr/>
          <p:nvPr/>
        </p:nvSpPr>
        <p:spPr>
          <a:xfrm>
            <a:off x="2529009" y="10239421"/>
            <a:ext cx="2011630" cy="387514"/>
          </a:xfrm>
          <a:prstGeom prst="rect">
            <a:avLst/>
          </a:prstGeom>
          <a:noFill/>
          <a:ln/>
        </p:spPr>
        <p:txBody>
          <a:bodyPr wrap="none" lIns="0" tIns="0" rIns="0" bIns="0" rtlCol="0" anchor="t"/>
          <a:lstStyle/>
          <a:p>
            <a:pPr algn="ctr" indent="0" marL="0">
              <a:lnSpc>
                <a:spcPts val="1650"/>
              </a:lnSpc>
              <a:buNone/>
            </a:pPr>
            <a:r>
              <a:rPr lang="en-US" sz="1350" dirty="0">
                <a:solidFill>
                  <a:srgbClr val="5B5F71"/>
                </a:solidFill>
                <a:latin typeface="Instrument Sans Semi Bold" pitchFamily="34" charset="0"/>
                <a:ea typeface="Instrument Sans Semi Bold" pitchFamily="34" charset="-122"/>
                <a:cs typeface="Instrument Sans Semi Bold" pitchFamily="34" charset="-120"/>
              </a:rPr>
              <a:t>Information</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10458"/>
            <a:ext cx="6747986" cy="620078"/>
          </a:xfrm>
          <a:prstGeom prst="rect">
            <a:avLst/>
          </a:prstGeom>
          <a:noFill/>
          <a:ln/>
        </p:spPr>
        <p:txBody>
          <a:bodyPr wrap="none" lIns="0" tIns="0" rIns="0" bIns="0" rtlCol="0" anchor="t"/>
          <a:lstStyle/>
          <a:p>
            <a:pPr algn="l" indent="0" marL="0">
              <a:lnSpc>
                <a:spcPts val="4850"/>
              </a:lnSpc>
              <a:buNone/>
            </a:pPr>
            <a:r>
              <a:rPr lang="en-US" sz="3900" dirty="0">
                <a:solidFill>
                  <a:srgbClr val="505468"/>
                </a:solidFill>
                <a:latin typeface="Instrument Sans Semi Bold" pitchFamily="34" charset="0"/>
                <a:ea typeface="Instrument Sans Semi Bold" pitchFamily="34" charset="-122"/>
                <a:cs typeface="Instrument Sans Semi Bold" pitchFamily="34" charset="-120"/>
              </a:rPr>
              <a:t>Why the Elderly are Targeted</a:t>
            </a:r>
            <a:endParaRPr lang="en-US" sz="3900" dirty="0"/>
          </a:p>
        </p:txBody>
      </p:sp>
      <p:sp>
        <p:nvSpPr>
          <p:cNvPr id="4" name="Shape 1"/>
          <p:cNvSpPr/>
          <p:nvPr/>
        </p:nvSpPr>
        <p:spPr>
          <a:xfrm>
            <a:off x="6280190" y="1728192"/>
            <a:ext cx="3679031" cy="3222546"/>
          </a:xfrm>
          <a:prstGeom prst="roundRect">
            <a:avLst>
              <a:gd name="adj" fmla="val 2587"/>
            </a:avLst>
          </a:prstGeom>
          <a:solidFill>
            <a:srgbClr val="E2E3E9"/>
          </a:solidFill>
          <a:ln w="7620">
            <a:solidFill>
              <a:srgbClr val="C8C9CF"/>
            </a:solidFill>
            <a:prstDash val="solid"/>
          </a:ln>
        </p:spPr>
      </p:sp>
      <p:pic>
        <p:nvPicPr>
          <p:cNvPr id="5" name="Image 1" descr="preencoded.png">    </p:cNvPr>
          <p:cNvPicPr>
            <a:picLocks noChangeAspect="1"/>
          </p:cNvPicPr>
          <p:nvPr/>
        </p:nvPicPr>
        <p:blipFill>
          <a:blip r:embed="rId2"/>
          <a:stretch>
            <a:fillRect/>
          </a:stretch>
        </p:blipFill>
        <p:spPr>
          <a:xfrm>
            <a:off x="6486168" y="1934170"/>
            <a:ext cx="595313" cy="595313"/>
          </a:xfrm>
          <a:prstGeom prst="rect">
            <a:avLst/>
          </a:prstGeom>
        </p:spPr>
      </p:pic>
      <p:pic>
        <p:nvPicPr>
          <p:cNvPr id="6" name="Image 2"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49879" y="2097762"/>
            <a:ext cx="267891" cy="267891"/>
          </a:xfrm>
          <a:prstGeom prst="rect">
            <a:avLst/>
          </a:prstGeom>
        </p:spPr>
      </p:pic>
      <p:sp>
        <p:nvSpPr>
          <p:cNvPr id="7" name="Text 2"/>
          <p:cNvSpPr/>
          <p:nvPr/>
        </p:nvSpPr>
        <p:spPr>
          <a:xfrm>
            <a:off x="6486168" y="272784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B5F71"/>
                </a:solidFill>
                <a:latin typeface="Instrument Sans Semi Bold" pitchFamily="34" charset="0"/>
                <a:ea typeface="Instrument Sans Semi Bold" pitchFamily="34" charset="-122"/>
                <a:cs typeface="Instrument Sans Semi Bold" pitchFamily="34" charset="-120"/>
              </a:rPr>
              <a:t>Digital Divide</a:t>
            </a:r>
            <a:endParaRPr lang="en-US" sz="1950" dirty="0"/>
          </a:p>
        </p:txBody>
      </p:sp>
      <p:sp>
        <p:nvSpPr>
          <p:cNvPr id="8" name="Text 3"/>
          <p:cNvSpPr/>
          <p:nvPr/>
        </p:nvSpPr>
        <p:spPr>
          <a:xfrm>
            <a:off x="6486168" y="3157061"/>
            <a:ext cx="3267075" cy="1587698"/>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Elders adopted technology late. They understand the </a:t>
            </a:r>
            <a:pPr algn="l" indent="0" marL="0">
              <a:lnSpc>
                <a:spcPts val="2500"/>
              </a:lnSpc>
              <a:buNone/>
            </a:pPr>
            <a:r>
              <a:rPr lang="en-US" sz="1550" i="1" dirty="0">
                <a:solidFill>
                  <a:srgbClr val="5B5F71"/>
                </a:solidFill>
                <a:latin typeface="Instrument Sans Medium" pitchFamily="34" charset="0"/>
                <a:ea typeface="Instrument Sans Medium" pitchFamily="34" charset="-122"/>
                <a:cs typeface="Instrument Sans Medium" pitchFamily="34" charset="-120"/>
              </a:rPr>
              <a:t>function</a:t>
            </a:r>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 of M-Pesa (sending money), but often not the </a:t>
            </a:r>
            <a:pPr algn="l" indent="0" marL="0">
              <a:lnSpc>
                <a:spcPts val="2500"/>
              </a:lnSpc>
              <a:buNone/>
            </a:pPr>
            <a:r>
              <a:rPr lang="en-US" sz="1550" i="1" dirty="0">
                <a:solidFill>
                  <a:srgbClr val="5B5F71"/>
                </a:solidFill>
                <a:latin typeface="Instrument Sans Medium" pitchFamily="34" charset="0"/>
                <a:ea typeface="Instrument Sans Medium" pitchFamily="34" charset="-122"/>
                <a:cs typeface="Instrument Sans Medium" pitchFamily="34" charset="-120"/>
              </a:rPr>
              <a:t>security mechanics</a:t>
            </a:r>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 (PINs, authentication).</a:t>
            </a:r>
            <a:endParaRPr lang="en-US" sz="1550" dirty="0"/>
          </a:p>
        </p:txBody>
      </p:sp>
      <p:sp>
        <p:nvSpPr>
          <p:cNvPr id="9" name="Shape 4"/>
          <p:cNvSpPr/>
          <p:nvPr/>
        </p:nvSpPr>
        <p:spPr>
          <a:xfrm>
            <a:off x="10157579" y="1728192"/>
            <a:ext cx="3679031" cy="3222546"/>
          </a:xfrm>
          <a:prstGeom prst="roundRect">
            <a:avLst>
              <a:gd name="adj" fmla="val 2587"/>
            </a:avLst>
          </a:prstGeom>
          <a:solidFill>
            <a:srgbClr val="E2E3E9"/>
          </a:solidFill>
          <a:ln w="7620">
            <a:solidFill>
              <a:srgbClr val="C8C9CF"/>
            </a:solidFill>
            <a:prstDash val="solid"/>
          </a:ln>
        </p:spPr>
      </p:sp>
      <p:pic>
        <p:nvPicPr>
          <p:cNvPr id="10" name="Image 3" descr="preencoded.png">    </p:cNvPr>
          <p:cNvPicPr>
            <a:picLocks noChangeAspect="1"/>
          </p:cNvPicPr>
          <p:nvPr/>
        </p:nvPicPr>
        <p:blipFill>
          <a:blip r:embed="rId5"/>
          <a:stretch>
            <a:fillRect/>
          </a:stretch>
        </p:blipFill>
        <p:spPr>
          <a:xfrm>
            <a:off x="10363557" y="1934170"/>
            <a:ext cx="595313" cy="595313"/>
          </a:xfrm>
          <a:prstGeom prst="rect">
            <a:avLst/>
          </a:prstGeom>
        </p:spPr>
      </p:pic>
      <p:pic>
        <p:nvPicPr>
          <p:cNvPr id="11" name="Image 4"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527268" y="2097762"/>
            <a:ext cx="267891" cy="267891"/>
          </a:xfrm>
          <a:prstGeom prst="rect">
            <a:avLst/>
          </a:prstGeom>
        </p:spPr>
      </p:pic>
      <p:sp>
        <p:nvSpPr>
          <p:cNvPr id="12" name="Text 5"/>
          <p:cNvSpPr/>
          <p:nvPr/>
        </p:nvSpPr>
        <p:spPr>
          <a:xfrm>
            <a:off x="10363557" y="272784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B5F71"/>
                </a:solidFill>
                <a:latin typeface="Instrument Sans Semi Bold" pitchFamily="34" charset="0"/>
                <a:ea typeface="Instrument Sans Semi Bold" pitchFamily="34" charset="-122"/>
                <a:cs typeface="Instrument Sans Semi Bold" pitchFamily="34" charset="-120"/>
              </a:rPr>
              <a:t>Physical Limitations</a:t>
            </a:r>
            <a:endParaRPr lang="en-US" sz="1950" dirty="0"/>
          </a:p>
        </p:txBody>
      </p:sp>
      <p:sp>
        <p:nvSpPr>
          <p:cNvPr id="13" name="Text 6"/>
          <p:cNvSpPr/>
          <p:nvPr/>
        </p:nvSpPr>
        <p:spPr>
          <a:xfrm>
            <a:off x="10363557" y="3157061"/>
            <a:ext cx="3267075" cy="1270159"/>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Failing eyesight makes it hard to distinguish a legitimate SMS from a fake one, increasing vulnerability to phishing attempts.</a:t>
            </a:r>
            <a:endParaRPr lang="en-US" sz="1550" dirty="0"/>
          </a:p>
        </p:txBody>
      </p:sp>
      <p:sp>
        <p:nvSpPr>
          <p:cNvPr id="14" name="Shape 7"/>
          <p:cNvSpPr/>
          <p:nvPr/>
        </p:nvSpPr>
        <p:spPr>
          <a:xfrm>
            <a:off x="6280190" y="5149096"/>
            <a:ext cx="7556421" cy="2269927"/>
          </a:xfrm>
          <a:prstGeom prst="roundRect">
            <a:avLst>
              <a:gd name="adj" fmla="val 3672"/>
            </a:avLst>
          </a:prstGeom>
          <a:solidFill>
            <a:srgbClr val="E2E3E9"/>
          </a:solidFill>
          <a:ln w="7620">
            <a:solidFill>
              <a:srgbClr val="C8C9CF"/>
            </a:solidFill>
            <a:prstDash val="solid"/>
          </a:ln>
        </p:spPr>
      </p:sp>
      <p:pic>
        <p:nvPicPr>
          <p:cNvPr id="15" name="Image 5" descr="preencoded.png">    </p:cNvPr>
          <p:cNvPicPr>
            <a:picLocks noChangeAspect="1"/>
          </p:cNvPicPr>
          <p:nvPr/>
        </p:nvPicPr>
        <p:blipFill>
          <a:blip r:embed="rId8"/>
          <a:stretch>
            <a:fillRect/>
          </a:stretch>
        </p:blipFill>
        <p:spPr>
          <a:xfrm>
            <a:off x="6486168" y="5355074"/>
            <a:ext cx="595313" cy="595313"/>
          </a:xfrm>
          <a:prstGeom prst="rect">
            <a:avLst/>
          </a:prstGeom>
        </p:spPr>
      </p:pic>
      <p:pic>
        <p:nvPicPr>
          <p:cNvPr id="16" name="Image 6"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649879" y="5518666"/>
            <a:ext cx="267891" cy="267891"/>
          </a:xfrm>
          <a:prstGeom prst="rect">
            <a:avLst/>
          </a:prstGeom>
        </p:spPr>
      </p:pic>
      <p:sp>
        <p:nvSpPr>
          <p:cNvPr id="17" name="Text 8"/>
          <p:cNvSpPr/>
          <p:nvPr/>
        </p:nvSpPr>
        <p:spPr>
          <a:xfrm>
            <a:off x="6486168" y="6148745"/>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B5F71"/>
                </a:solidFill>
                <a:latin typeface="Instrument Sans Semi Bold" pitchFamily="34" charset="0"/>
                <a:ea typeface="Instrument Sans Semi Bold" pitchFamily="34" charset="-122"/>
                <a:cs typeface="Instrument Sans Semi Bold" pitchFamily="34" charset="-120"/>
              </a:rPr>
              <a:t>Cultural Respect</a:t>
            </a:r>
            <a:endParaRPr lang="en-US" sz="1950" dirty="0"/>
          </a:p>
        </p:txBody>
      </p:sp>
      <p:sp>
        <p:nvSpPr>
          <p:cNvPr id="18" name="Text 9"/>
          <p:cNvSpPr/>
          <p:nvPr/>
        </p:nvSpPr>
        <p:spPr>
          <a:xfrm>
            <a:off x="6486168" y="6577965"/>
            <a:ext cx="7144464" cy="635079"/>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In many African cultures, including Kikuyu, it is rude to hang up on someone speaking with authority. Scammers weaponize this ingrained respect.</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43545"/>
            <a:ext cx="5574625" cy="620078"/>
          </a:xfrm>
          <a:prstGeom prst="rect">
            <a:avLst/>
          </a:prstGeom>
          <a:noFill/>
          <a:ln/>
        </p:spPr>
        <p:txBody>
          <a:bodyPr wrap="none" lIns="0" tIns="0" rIns="0" bIns="0" rtlCol="0" anchor="t"/>
          <a:lstStyle/>
          <a:p>
            <a:pPr algn="l" indent="0" marL="0">
              <a:lnSpc>
                <a:spcPts val="4850"/>
              </a:lnSpc>
              <a:buNone/>
            </a:pPr>
            <a:r>
              <a:rPr lang="en-US" sz="3900" dirty="0">
                <a:solidFill>
                  <a:srgbClr val="505468"/>
                </a:solidFill>
                <a:latin typeface="Instrument Sans Semi Bold" pitchFamily="34" charset="0"/>
                <a:ea typeface="Instrument Sans Semi Bold" pitchFamily="34" charset="-122"/>
                <a:cs typeface="Instrument Sans Semi Bold" pitchFamily="34" charset="-120"/>
              </a:rPr>
              <a:t>The Devastating Impact</a:t>
            </a:r>
            <a:endParaRPr lang="en-US" sz="3900" dirty="0"/>
          </a:p>
        </p:txBody>
      </p:sp>
      <p:sp>
        <p:nvSpPr>
          <p:cNvPr id="4" name="Text 1"/>
          <p:cNvSpPr/>
          <p:nvPr/>
        </p:nvSpPr>
        <p:spPr>
          <a:xfrm>
            <a:off x="6280190" y="1839873"/>
            <a:ext cx="3536156" cy="2540318"/>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The impact of these scams is devastating, extending far beyond mere financial loss. While a sum like Shilling 5,000 might seem insignificant to a large corporation, to a grandmother in Kiambu, it represents a month's worth of food and essential supplies.</a:t>
            </a:r>
            <a:endParaRPr lang="en-US" sz="1550" dirty="0"/>
          </a:p>
        </p:txBody>
      </p:sp>
      <p:sp>
        <p:nvSpPr>
          <p:cNvPr id="5" name="Text 2"/>
          <p:cNvSpPr/>
          <p:nvPr/>
        </p:nvSpPr>
        <p:spPr>
          <a:xfrm>
            <a:off x="6280190" y="4558784"/>
            <a:ext cx="3536156" cy="952619"/>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The loss of these vital funds leads to immediate and severe consequences, including:</a:t>
            </a:r>
            <a:endParaRPr lang="en-US" sz="1550" dirty="0"/>
          </a:p>
        </p:txBody>
      </p:sp>
      <p:sp>
        <p:nvSpPr>
          <p:cNvPr id="6" name="Text 3"/>
          <p:cNvSpPr/>
          <p:nvPr/>
        </p:nvSpPr>
        <p:spPr>
          <a:xfrm>
            <a:off x="6280190" y="5689997"/>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B5F71"/>
                </a:solidFill>
                <a:latin typeface="Instrument Sans Medium" pitchFamily="34" charset="0"/>
                <a:ea typeface="Instrument Sans Medium" pitchFamily="34" charset="-122"/>
                <a:cs typeface="Instrument Sans Medium" pitchFamily="34" charset="-120"/>
              </a:rPr>
              <a:t>Inability to purchase food or medicine.</a:t>
            </a:r>
            <a:endParaRPr lang="en-US" sz="1550" dirty="0"/>
          </a:p>
        </p:txBody>
      </p:sp>
      <p:sp>
        <p:nvSpPr>
          <p:cNvPr id="7" name="Text 4"/>
          <p:cNvSpPr/>
          <p:nvPr/>
        </p:nvSpPr>
        <p:spPr>
          <a:xfrm>
            <a:off x="6280190" y="6394490"/>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5B5F71"/>
                </a:solidFill>
                <a:latin typeface="Instrument Sans Medium" pitchFamily="34" charset="0"/>
                <a:ea typeface="Instrument Sans Medium" pitchFamily="34" charset="-122"/>
                <a:cs typeface="Instrument Sans Medium" pitchFamily="34" charset="-120"/>
              </a:rPr>
              <a:t>Disruption of household stability.</a:t>
            </a:r>
            <a:endParaRPr lang="en-US" sz="1550" dirty="0"/>
          </a:p>
        </p:txBody>
      </p:sp>
      <p:sp>
        <p:nvSpPr>
          <p:cNvPr id="8" name="Text 5"/>
          <p:cNvSpPr/>
          <p:nvPr/>
        </p:nvSpPr>
        <p:spPr>
          <a:xfrm>
            <a:off x="6280190" y="6781443"/>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B5F71"/>
                </a:solidFill>
                <a:latin typeface="Instrument Sans Medium" pitchFamily="34" charset="0"/>
                <a:ea typeface="Instrument Sans Medium" pitchFamily="34" charset="-122"/>
                <a:cs typeface="Instrument Sans Medium" pitchFamily="34" charset="-120"/>
              </a:rPr>
              <a:t>Increased financial strain on families.</a:t>
            </a:r>
            <a:endParaRPr lang="en-US" sz="1550" dirty="0"/>
          </a:p>
        </p:txBody>
      </p:sp>
      <p:sp>
        <p:nvSpPr>
          <p:cNvPr id="9" name="Text 6"/>
          <p:cNvSpPr/>
          <p:nvPr/>
        </p:nvSpPr>
        <p:spPr>
          <a:xfrm>
            <a:off x="10308074" y="1839873"/>
            <a:ext cx="3536156" cy="952619"/>
          </a:xfrm>
          <a:prstGeom prst="rect">
            <a:avLst/>
          </a:prstGeom>
          <a:noFill/>
          <a:ln/>
        </p:spPr>
        <p:txBody>
          <a:bodyPr wrap="square" lIns="0" tIns="0" rIns="0" bIns="0" rtlCol="0" anchor="t"/>
          <a:lstStyle/>
          <a:p>
            <a:pPr algn="l" indent="0" marL="0">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Beyond the monetary aspect, the emotional and social repercussions are profound:</a:t>
            </a:r>
            <a:endParaRPr lang="en-US" sz="1550" dirty="0"/>
          </a:p>
        </p:txBody>
      </p:sp>
      <p:sp>
        <p:nvSpPr>
          <p:cNvPr id="10" name="Text 7"/>
          <p:cNvSpPr/>
          <p:nvPr/>
        </p:nvSpPr>
        <p:spPr>
          <a:xfrm>
            <a:off x="10308074" y="2971086"/>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5B5F71"/>
                </a:solidFill>
                <a:latin typeface="Instrument Sans Medium" pitchFamily="34" charset="0"/>
                <a:ea typeface="Instrument Sans Medium" pitchFamily="34" charset="-122"/>
                <a:cs typeface="Instrument Sans Medium" pitchFamily="34" charset="-120"/>
              </a:rPr>
              <a:t>Shame:</a:t>
            </a:r>
            <a:endParaRPr lang="en-US" sz="1550" dirty="0"/>
          </a:p>
        </p:txBody>
      </p:sp>
      <p:sp>
        <p:nvSpPr>
          <p:cNvPr id="11" name="Text 8"/>
          <p:cNvSpPr/>
          <p:nvPr/>
        </p:nvSpPr>
        <p:spPr>
          <a:xfrm>
            <a:off x="10308074" y="3358039"/>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5B5F71"/>
                </a:solidFill>
                <a:latin typeface="Instrument Sans Medium" pitchFamily="34" charset="0"/>
                <a:ea typeface="Instrument Sans Medium" pitchFamily="34" charset="-122"/>
                <a:cs typeface="Instrument Sans Medium" pitchFamily="34" charset="-120"/>
              </a:rPr>
              <a:t>Family Conflict:</a:t>
            </a:r>
            <a:endParaRPr lang="en-US" sz="1550" dirty="0"/>
          </a:p>
        </p:txBody>
      </p:sp>
      <p:sp>
        <p:nvSpPr>
          <p:cNvPr id="12" name="Text 9"/>
          <p:cNvSpPr/>
          <p:nvPr/>
        </p:nvSpPr>
        <p:spPr>
          <a:xfrm>
            <a:off x="10308074" y="3744992"/>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5B5F71"/>
                </a:solidFill>
                <a:latin typeface="Instrument Sans Medium" pitchFamily="34" charset="0"/>
                <a:ea typeface="Instrument Sans Medium" pitchFamily="34" charset="-122"/>
                <a:cs typeface="Instrument Sans Medium" pitchFamily="34" charset="-120"/>
              </a:rPr>
              <a:t>Severe Stress: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96835" y="272891"/>
            <a:ext cx="4562118" cy="310158"/>
          </a:xfrm>
          <a:prstGeom prst="rect">
            <a:avLst/>
          </a:prstGeom>
          <a:noFill/>
          <a:ln/>
        </p:spPr>
        <p:txBody>
          <a:bodyPr wrap="none" lIns="0" tIns="0" rIns="0" bIns="0" rtlCol="0" anchor="t"/>
          <a:lstStyle/>
          <a:p>
            <a:pPr algn="l" indent="0" marL="0">
              <a:lnSpc>
                <a:spcPts val="2400"/>
              </a:lnSpc>
              <a:buNone/>
            </a:pPr>
            <a:r>
              <a:rPr lang="en-US" sz="1950" dirty="0">
                <a:solidFill>
                  <a:srgbClr val="505468"/>
                </a:solidFill>
                <a:latin typeface="Instrument Sans Semi Bold" pitchFamily="34" charset="0"/>
                <a:ea typeface="Instrument Sans Semi Bold" pitchFamily="34" charset="-122"/>
                <a:cs typeface="Instrument Sans Semi Bold" pitchFamily="34" charset="-120"/>
              </a:rPr>
              <a:t>The Technical Solution: AI &amp; Biometrics</a:t>
            </a:r>
            <a:endParaRPr lang="en-US" sz="1950" dirty="0"/>
          </a:p>
        </p:txBody>
      </p:sp>
      <p:sp>
        <p:nvSpPr>
          <p:cNvPr id="3" name="Text 1"/>
          <p:cNvSpPr/>
          <p:nvPr/>
        </p:nvSpPr>
        <p:spPr>
          <a:xfrm>
            <a:off x="396835" y="781407"/>
            <a:ext cx="13836729" cy="158591"/>
          </a:xfrm>
          <a:prstGeom prst="rect">
            <a:avLst/>
          </a:prstGeom>
          <a:noFill/>
          <a:ln/>
        </p:spPr>
        <p:txBody>
          <a:bodyPr wrap="none" lIns="0" tIns="0" rIns="0" bIns="0" rtlCol="0" anchor="t"/>
          <a:lstStyle/>
          <a:p>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As a Computer Science student interested in security, I believe we can code a safety net. My proposed technical solution involves </a:t>
            </a:r>
            <a:pPr algn="l" indent="0" marL="0">
              <a:lnSpc>
                <a:spcPts val="1250"/>
              </a:lnSpc>
              <a:buNone/>
            </a:pPr>
            <a:r>
              <a:rPr lang="en-US" sz="750" b="1" dirty="0">
                <a:solidFill>
                  <a:srgbClr val="5B5F71"/>
                </a:solidFill>
                <a:latin typeface="Instrument Sans Medium" pitchFamily="34" charset="0"/>
                <a:ea typeface="Instrument Sans Medium" pitchFamily="34" charset="-122"/>
                <a:cs typeface="Instrument Sans Medium" pitchFamily="34" charset="-120"/>
              </a:rPr>
              <a:t>Artificial Intelligence (AI)</a:t>
            </a:r>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a:t>
            </a:r>
            <a:endParaRPr lang="en-US" sz="750" dirty="0"/>
          </a:p>
        </p:txBody>
      </p:sp>
      <p:pic>
        <p:nvPicPr>
          <p:cNvPr id="4" name="Image 0" descr="preencoded.png">    </p:cNvPr>
          <p:cNvPicPr>
            <a:picLocks noChangeAspect="1"/>
          </p:cNvPicPr>
          <p:nvPr/>
        </p:nvPicPr>
        <p:blipFill>
          <a:blip r:embed="rId1"/>
          <a:stretch>
            <a:fillRect/>
          </a:stretch>
        </p:blipFill>
        <p:spPr>
          <a:xfrm>
            <a:off x="396835" y="1163122"/>
            <a:ext cx="6351151" cy="6351151"/>
          </a:xfrm>
          <a:prstGeom prst="rect">
            <a:avLst/>
          </a:prstGeom>
        </p:spPr>
      </p:pic>
      <p:sp>
        <p:nvSpPr>
          <p:cNvPr id="5" name="Text 2"/>
          <p:cNvSpPr/>
          <p:nvPr/>
        </p:nvSpPr>
        <p:spPr>
          <a:xfrm>
            <a:off x="7443788" y="1140857"/>
            <a:ext cx="6797397" cy="317183"/>
          </a:xfrm>
          <a:prstGeom prst="rect">
            <a:avLst/>
          </a:prstGeom>
          <a:noFill/>
          <a:ln/>
        </p:spPr>
        <p:txBody>
          <a:bodyPr wrap="square" lIns="0" tIns="0" rIns="0" bIns="0" rtlCol="0" anchor="t"/>
          <a:lstStyle/>
          <a:p>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Currently, mobile money systems are reactive. You report fraud </a:t>
            </a:r>
            <a:pPr algn="l" indent="0" marL="0">
              <a:lnSpc>
                <a:spcPts val="1250"/>
              </a:lnSpc>
              <a:buNone/>
            </a:pPr>
            <a:r>
              <a:rPr lang="en-US" sz="750" i="1" dirty="0">
                <a:solidFill>
                  <a:srgbClr val="5B5F71"/>
                </a:solidFill>
                <a:latin typeface="Instrument Sans Medium" pitchFamily="34" charset="0"/>
                <a:ea typeface="Instrument Sans Medium" pitchFamily="34" charset="-122"/>
                <a:cs typeface="Instrument Sans Medium" pitchFamily="34" charset="-120"/>
              </a:rPr>
              <a:t>after</a:t>
            </a:r>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 it happens. We need a system that is </a:t>
            </a:r>
            <a:pPr algn="l" indent="0" marL="0">
              <a:lnSpc>
                <a:spcPts val="1250"/>
              </a:lnSpc>
              <a:buNone/>
            </a:pPr>
            <a:r>
              <a:rPr lang="en-US" sz="750" b="1" dirty="0">
                <a:solidFill>
                  <a:srgbClr val="5B5F71"/>
                </a:solidFill>
                <a:latin typeface="Instrument Sans Medium" pitchFamily="34" charset="0"/>
                <a:ea typeface="Instrument Sans Medium" pitchFamily="34" charset="-122"/>
                <a:cs typeface="Instrument Sans Medium" pitchFamily="34" charset="-120"/>
              </a:rPr>
              <a:t>proactive</a:t>
            </a:r>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 I propose implementing </a:t>
            </a:r>
            <a:pPr algn="l" indent="0" marL="0">
              <a:lnSpc>
                <a:spcPts val="1250"/>
              </a:lnSpc>
              <a:buNone/>
            </a:pPr>
            <a:r>
              <a:rPr lang="en-US" sz="750" b="1" dirty="0">
                <a:solidFill>
                  <a:srgbClr val="5B5F71"/>
                </a:solidFill>
                <a:latin typeface="Instrument Sans Medium" pitchFamily="34" charset="0"/>
                <a:ea typeface="Instrument Sans Medium" pitchFamily="34" charset="-122"/>
                <a:cs typeface="Instrument Sans Medium" pitchFamily="34" charset="-120"/>
              </a:rPr>
              <a:t>Anomaly Detection Algorithms</a:t>
            </a:r>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 using Machine Learning.</a:t>
            </a:r>
            <a:endParaRPr lang="en-US" sz="750" dirty="0"/>
          </a:p>
        </p:txBody>
      </p:sp>
      <p:sp>
        <p:nvSpPr>
          <p:cNvPr id="6" name="Text 3"/>
          <p:cNvSpPr/>
          <p:nvPr/>
        </p:nvSpPr>
        <p:spPr>
          <a:xfrm>
            <a:off x="7443788" y="1547336"/>
            <a:ext cx="6797397" cy="158591"/>
          </a:xfrm>
          <a:prstGeom prst="rect">
            <a:avLst/>
          </a:prstGeom>
          <a:noFill/>
          <a:ln/>
        </p:spPr>
        <p:txBody>
          <a:bodyPr wrap="none" lIns="0" tIns="0" rIns="0" bIns="0" rtlCol="0" anchor="t"/>
          <a:lstStyle/>
          <a:p>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How does this work? The system learns the 'normal' behavior of Cucu Wanjiku.</a:t>
            </a:r>
            <a:endParaRPr lang="en-US" sz="750" dirty="0"/>
          </a:p>
        </p:txBody>
      </p:sp>
      <p:sp>
        <p:nvSpPr>
          <p:cNvPr id="7" name="Text 4"/>
          <p:cNvSpPr/>
          <p:nvPr/>
        </p:nvSpPr>
        <p:spPr>
          <a:xfrm>
            <a:off x="7443788" y="1795224"/>
            <a:ext cx="6797397" cy="158591"/>
          </a:xfrm>
          <a:prstGeom prst="rect">
            <a:avLst/>
          </a:prstGeom>
          <a:noFill/>
          <a:ln/>
        </p:spPr>
        <p:txBody>
          <a:bodyPr wrap="none" lIns="0" tIns="0" rIns="0" bIns="0" rtlCol="0" anchor="t"/>
          <a:lstStyle/>
          <a:p>
            <a:pPr algn="l" marL="342900" indent="-342900">
              <a:lnSpc>
                <a:spcPts val="1250"/>
              </a:lnSpc>
              <a:buSzPct val="100000"/>
              <a:buChar char="•"/>
            </a:pPr>
            <a:r>
              <a:rPr lang="en-US" sz="750" b="1" dirty="0">
                <a:solidFill>
                  <a:srgbClr val="5B5F71"/>
                </a:solidFill>
                <a:latin typeface="Instrument Sans Medium" pitchFamily="34" charset="0"/>
                <a:ea typeface="Instrument Sans Medium" pitchFamily="34" charset="-122"/>
                <a:cs typeface="Instrument Sans Medium" pitchFamily="34" charset="-120"/>
              </a:rPr>
              <a:t>Normal:</a:t>
            </a:r>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 She sends Ksh 500 to her grandson on Fridays. She buys airtime of Ksh 50.</a:t>
            </a:r>
            <a:endParaRPr lang="en-US" sz="750" dirty="0"/>
          </a:p>
        </p:txBody>
      </p:sp>
      <p:sp>
        <p:nvSpPr>
          <p:cNvPr id="8" name="Text 5"/>
          <p:cNvSpPr/>
          <p:nvPr/>
        </p:nvSpPr>
        <p:spPr>
          <a:xfrm>
            <a:off x="7443788" y="1988463"/>
            <a:ext cx="6797397" cy="158591"/>
          </a:xfrm>
          <a:prstGeom prst="rect">
            <a:avLst/>
          </a:prstGeom>
          <a:noFill/>
          <a:ln/>
        </p:spPr>
        <p:txBody>
          <a:bodyPr wrap="none" lIns="0" tIns="0" rIns="0" bIns="0" rtlCol="0" anchor="t"/>
          <a:lstStyle/>
          <a:p>
            <a:pPr algn="l" marL="342900" indent="-342900">
              <a:lnSpc>
                <a:spcPts val="1250"/>
              </a:lnSpc>
              <a:buSzPct val="100000"/>
              <a:buChar char="•"/>
            </a:pPr>
            <a:r>
              <a:rPr lang="en-US" sz="750" b="1" dirty="0">
                <a:solidFill>
                  <a:srgbClr val="5B5F71"/>
                </a:solidFill>
                <a:latin typeface="Instrument Sans Medium" pitchFamily="34" charset="0"/>
                <a:ea typeface="Instrument Sans Medium" pitchFamily="34" charset="-122"/>
                <a:cs typeface="Instrument Sans Medium" pitchFamily="34" charset="-120"/>
              </a:rPr>
              <a:t>Abnormal:</a:t>
            </a:r>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 Suddenly, at 3:00 AM, she is trying to transfer Ksh 20,000 to a new number she has never interacted with.</a:t>
            </a:r>
            <a:endParaRPr lang="en-US" sz="750" dirty="0"/>
          </a:p>
        </p:txBody>
      </p:sp>
      <p:pic>
        <p:nvPicPr>
          <p:cNvPr id="9" name="Image 1" descr="preencoded.png">    </p:cNvPr>
          <p:cNvPicPr>
            <a:picLocks noChangeAspect="1"/>
          </p:cNvPicPr>
          <p:nvPr/>
        </p:nvPicPr>
        <p:blipFill>
          <a:blip r:embed="rId2"/>
          <a:stretch>
            <a:fillRect/>
          </a:stretch>
        </p:blipFill>
        <p:spPr>
          <a:xfrm>
            <a:off x="396835" y="7737396"/>
            <a:ext cx="13836729" cy="6057781"/>
          </a:xfrm>
          <a:prstGeom prst="rect">
            <a:avLst/>
          </a:prstGeom>
        </p:spPr>
      </p:pic>
      <p:sp>
        <p:nvSpPr>
          <p:cNvPr id="10" name="Text 6"/>
          <p:cNvSpPr/>
          <p:nvPr/>
        </p:nvSpPr>
        <p:spPr>
          <a:xfrm>
            <a:off x="5041713" y="10616872"/>
            <a:ext cx="1622812" cy="754406"/>
          </a:xfrm>
          <a:prstGeom prst="rect">
            <a:avLst/>
          </a:prstGeom>
          <a:noFill/>
          <a:ln/>
        </p:spPr>
        <p:txBody>
          <a:bodyPr wrap="square" lIns="0" tIns="0" rIns="0" bIns="0" rtlCol="0" anchor="t"/>
          <a:lstStyle/>
          <a:p>
            <a:pPr algn="ctr" indent="0" marL="0">
              <a:lnSpc>
                <a:spcPts val="1650"/>
              </a:lnSpc>
              <a:buNone/>
            </a:pPr>
            <a:r>
              <a:rPr lang="en-US" sz="1350" dirty="0">
                <a:solidFill>
                  <a:srgbClr val="FFFFFF"/>
                </a:solidFill>
                <a:latin typeface="Instrument Sans Semi Bold" pitchFamily="34" charset="0"/>
                <a:ea typeface="Instrument Sans Semi Bold" pitchFamily="34" charset="-122"/>
                <a:cs typeface="Instrument Sans Semi Bold" pitchFamily="34" charset="-120"/>
              </a:rPr>
              <a:t>Normal Pattern</a:t>
            </a:r>
            <a:endParaRPr lang="en-US" sz="1350" dirty="0"/>
          </a:p>
        </p:txBody>
      </p:sp>
      <p:sp>
        <p:nvSpPr>
          <p:cNvPr id="11" name="Text 7"/>
          <p:cNvSpPr/>
          <p:nvPr/>
        </p:nvSpPr>
        <p:spPr>
          <a:xfrm>
            <a:off x="8112984" y="10616872"/>
            <a:ext cx="1622812" cy="754406"/>
          </a:xfrm>
          <a:prstGeom prst="rect">
            <a:avLst/>
          </a:prstGeom>
          <a:noFill/>
          <a:ln/>
        </p:spPr>
        <p:txBody>
          <a:bodyPr wrap="square" lIns="0" tIns="0" rIns="0" bIns="0" rtlCol="0" anchor="t"/>
          <a:lstStyle/>
          <a:p>
            <a:pPr algn="ctr" indent="0" marL="0">
              <a:lnSpc>
                <a:spcPts val="1650"/>
              </a:lnSpc>
              <a:buNone/>
            </a:pPr>
            <a:r>
              <a:rPr lang="en-US" sz="1350" dirty="0">
                <a:solidFill>
                  <a:srgbClr val="FFFFFF"/>
                </a:solidFill>
                <a:latin typeface="Instrument Sans Semi Bold" pitchFamily="34" charset="0"/>
                <a:ea typeface="Instrument Sans Semi Bold" pitchFamily="34" charset="-122"/>
                <a:cs typeface="Instrument Sans Semi Bold" pitchFamily="34" charset="-120"/>
              </a:rPr>
              <a:t>Anomaly Spike</a:t>
            </a:r>
            <a:endParaRPr lang="en-US" sz="1350" dirty="0"/>
          </a:p>
        </p:txBody>
      </p:sp>
      <p:sp>
        <p:nvSpPr>
          <p:cNvPr id="12" name="Text 8"/>
          <p:cNvSpPr/>
          <p:nvPr/>
        </p:nvSpPr>
        <p:spPr>
          <a:xfrm>
            <a:off x="10943055" y="12627155"/>
            <a:ext cx="2950567" cy="301762"/>
          </a:xfrm>
          <a:prstGeom prst="rect">
            <a:avLst/>
          </a:prstGeom>
          <a:noFill/>
          <a:ln/>
        </p:spPr>
        <p:txBody>
          <a:bodyPr wrap="none" lIns="0" tIns="0" rIns="0" bIns="0" rtlCol="0" anchor="t"/>
          <a:lstStyle/>
          <a:p>
            <a:pPr algn="l" indent="0" marL="0">
              <a:lnSpc>
                <a:spcPts val="13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Suspicious rapid transfers</a:t>
            </a:r>
            <a:endParaRPr lang="en-US" sz="1050" dirty="0"/>
          </a:p>
        </p:txBody>
      </p:sp>
      <p:pic>
        <p:nvPicPr>
          <p:cNvPr id="13" name="Image 2"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41498" y="12592578"/>
            <a:ext cx="371546" cy="371544"/>
          </a:xfrm>
          <a:prstGeom prst="rect">
            <a:avLst/>
          </a:prstGeom>
        </p:spPr>
      </p:pic>
      <p:sp>
        <p:nvSpPr>
          <p:cNvPr id="14" name="Text 9"/>
          <p:cNvSpPr/>
          <p:nvPr/>
        </p:nvSpPr>
        <p:spPr>
          <a:xfrm>
            <a:off x="10889409" y="9026123"/>
            <a:ext cx="3017624" cy="301762"/>
          </a:xfrm>
          <a:prstGeom prst="rect">
            <a:avLst/>
          </a:prstGeom>
          <a:noFill/>
          <a:ln/>
        </p:spPr>
        <p:txBody>
          <a:bodyPr wrap="none" lIns="0" tIns="0" rIns="0" bIns="0" rtlCol="0" anchor="t"/>
          <a:lstStyle/>
          <a:p>
            <a:pPr algn="l" indent="0" marL="0">
              <a:lnSpc>
                <a:spcPts val="13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Sudden surge in volume</a:t>
            </a:r>
            <a:endParaRPr lang="en-US" sz="1050" dirty="0"/>
          </a:p>
        </p:txBody>
      </p:sp>
      <p:pic>
        <p:nvPicPr>
          <p:cNvPr id="15" name="Image 3"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150090" y="8961998"/>
            <a:ext cx="376156" cy="376156"/>
          </a:xfrm>
          <a:prstGeom prst="rect">
            <a:avLst/>
          </a:prstGeom>
        </p:spPr>
      </p:pic>
      <p:sp>
        <p:nvSpPr>
          <p:cNvPr id="16" name="Text 10"/>
          <p:cNvSpPr/>
          <p:nvPr/>
        </p:nvSpPr>
        <p:spPr>
          <a:xfrm>
            <a:off x="911129" y="12600331"/>
            <a:ext cx="2937155" cy="301763"/>
          </a:xfrm>
          <a:prstGeom prst="rect">
            <a:avLst/>
          </a:prstGeom>
          <a:noFill/>
          <a:ln/>
        </p:spPr>
        <p:txBody>
          <a:bodyPr wrap="none" lIns="0" tIns="0" rIns="0" bIns="0" rtlCol="0" anchor="t"/>
          <a:lstStyle/>
          <a:p>
            <a:pPr algn="r" indent="0" marL="0">
              <a:lnSpc>
                <a:spcPts val="13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Predictable user behavior</a:t>
            </a:r>
            <a:endParaRPr lang="en-US" sz="1050" dirty="0"/>
          </a:p>
        </p:txBody>
      </p:sp>
      <p:pic>
        <p:nvPicPr>
          <p:cNvPr id="17" name="Image 4"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247072" y="12618772"/>
            <a:ext cx="371545" cy="371546"/>
          </a:xfrm>
          <a:prstGeom prst="rect">
            <a:avLst/>
          </a:prstGeom>
        </p:spPr>
      </p:pic>
      <p:sp>
        <p:nvSpPr>
          <p:cNvPr id="18" name="Text 11"/>
          <p:cNvSpPr/>
          <p:nvPr/>
        </p:nvSpPr>
        <p:spPr>
          <a:xfrm>
            <a:off x="844071" y="8875242"/>
            <a:ext cx="3017625" cy="603525"/>
          </a:xfrm>
          <a:prstGeom prst="rect">
            <a:avLst/>
          </a:prstGeom>
          <a:noFill/>
          <a:ln/>
        </p:spPr>
        <p:txBody>
          <a:bodyPr wrap="square" lIns="0" tIns="0" rIns="0" bIns="0" rtlCol="0" anchor="t"/>
          <a:lstStyle/>
          <a:p>
            <a:pPr algn="r" indent="0" marL="0">
              <a:lnSpc>
                <a:spcPts val="13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Consistent transaction rate</a:t>
            </a:r>
            <a:endParaRPr lang="en-US" sz="1050" dirty="0"/>
          </a:p>
        </p:txBody>
      </p:sp>
      <p:pic>
        <p:nvPicPr>
          <p:cNvPr id="19" name="Image 5"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201179" y="8964303"/>
            <a:ext cx="371545" cy="37154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5196"/>
          </a:xfrm>
          <a:prstGeom prst="rect">
            <a:avLst/>
          </a:prstGeom>
        </p:spPr>
      </p:pic>
      <p:sp>
        <p:nvSpPr>
          <p:cNvPr id="3" name="Text 0"/>
          <p:cNvSpPr/>
          <p:nvPr/>
        </p:nvSpPr>
        <p:spPr>
          <a:xfrm>
            <a:off x="6188869" y="482918"/>
            <a:ext cx="6094452" cy="548878"/>
          </a:xfrm>
          <a:prstGeom prst="rect">
            <a:avLst/>
          </a:prstGeom>
          <a:noFill/>
          <a:ln/>
        </p:spPr>
        <p:txBody>
          <a:bodyPr wrap="none" lIns="0" tIns="0" rIns="0" bIns="0" rtlCol="0" anchor="t"/>
          <a:lstStyle/>
          <a:p>
            <a:pPr algn="l" indent="0" marL="0">
              <a:lnSpc>
                <a:spcPts val="4300"/>
              </a:lnSpc>
              <a:buNone/>
            </a:pPr>
            <a:r>
              <a:rPr lang="en-US" sz="3450" dirty="0">
                <a:solidFill>
                  <a:srgbClr val="505468"/>
                </a:solidFill>
                <a:latin typeface="Instrument Sans Semi Bold" pitchFamily="34" charset="0"/>
                <a:ea typeface="Instrument Sans Semi Bold" pitchFamily="34" charset="-122"/>
                <a:cs typeface="Instrument Sans Semi Bold" pitchFamily="34" charset="-120"/>
              </a:rPr>
              <a:t>AI-Driven Anomaly Detection</a:t>
            </a:r>
            <a:endParaRPr lang="en-US" sz="3450" dirty="0"/>
          </a:p>
        </p:txBody>
      </p:sp>
      <p:sp>
        <p:nvSpPr>
          <p:cNvPr id="4" name="Text 1"/>
          <p:cNvSpPr/>
          <p:nvPr/>
        </p:nvSpPr>
        <p:spPr>
          <a:xfrm>
            <a:off x="6188869" y="1295162"/>
            <a:ext cx="175617" cy="219551"/>
          </a:xfrm>
          <a:prstGeom prst="rect">
            <a:avLst/>
          </a:prstGeom>
          <a:noFill/>
          <a:ln/>
        </p:spPr>
        <p:txBody>
          <a:bodyPr wrap="none" lIns="0" tIns="0" rIns="0" bIns="0" rtlCol="0" anchor="t"/>
          <a:lstStyle/>
          <a:p>
            <a:pPr algn="l" indent="0" marL="0">
              <a:lnSpc>
                <a:spcPts val="2200"/>
              </a:lnSpc>
              <a:buNone/>
            </a:pPr>
            <a:r>
              <a:rPr lang="en-US" sz="1350" dirty="0">
                <a:solidFill>
                  <a:srgbClr val="5B5F71"/>
                </a:solidFill>
                <a:latin typeface="Instrument Sans Light" pitchFamily="34" charset="0"/>
                <a:ea typeface="Instrument Sans Light" pitchFamily="34" charset="-122"/>
                <a:cs typeface="Instrument Sans Light" pitchFamily="34" charset="-120"/>
              </a:rPr>
              <a:t>01</a:t>
            </a:r>
            <a:endParaRPr lang="en-US" sz="1350" dirty="0"/>
          </a:p>
        </p:txBody>
      </p:sp>
      <p:pic>
        <p:nvPicPr>
          <p:cNvPr id="5" name="Image 1" descr="preencoded.png">    </p:cNvPr>
          <p:cNvPicPr>
            <a:picLocks noChangeAspect="1"/>
          </p:cNvPicPr>
          <p:nvPr/>
        </p:nvPicPr>
        <p:blipFill>
          <a:blip r:embed="rId2"/>
          <a:stretch>
            <a:fillRect/>
          </a:stretch>
        </p:blipFill>
        <p:spPr>
          <a:xfrm>
            <a:off x="6188869" y="1570792"/>
            <a:ext cx="7739062" cy="22860"/>
          </a:xfrm>
          <a:prstGeom prst="rect">
            <a:avLst/>
          </a:prstGeom>
        </p:spPr>
      </p:pic>
      <p:sp>
        <p:nvSpPr>
          <p:cNvPr id="6" name="Text 2"/>
          <p:cNvSpPr/>
          <p:nvPr/>
        </p:nvSpPr>
        <p:spPr>
          <a:xfrm>
            <a:off x="6188869" y="1704261"/>
            <a:ext cx="2660928" cy="274439"/>
          </a:xfrm>
          <a:prstGeom prst="rect">
            <a:avLst/>
          </a:prstGeom>
          <a:noFill/>
          <a:ln/>
        </p:spPr>
        <p:txBody>
          <a:bodyPr wrap="none" lIns="0" tIns="0" rIns="0" bIns="0" rtlCol="0" anchor="t"/>
          <a:lstStyle/>
          <a:p>
            <a:pPr algn="l" indent="0" marL="0">
              <a:lnSpc>
                <a:spcPts val="2150"/>
              </a:lnSpc>
              <a:buNone/>
            </a:pPr>
            <a:r>
              <a:rPr lang="en-US" sz="1700" dirty="0">
                <a:solidFill>
                  <a:srgbClr val="5B5F71"/>
                </a:solidFill>
                <a:latin typeface="Instrument Sans Semi Bold" pitchFamily="34" charset="0"/>
                <a:ea typeface="Instrument Sans Semi Bold" pitchFamily="34" charset="-122"/>
                <a:cs typeface="Instrument Sans Semi Bold" pitchFamily="34" charset="-120"/>
              </a:rPr>
              <a:t>Learning Normal Behavior</a:t>
            </a:r>
            <a:endParaRPr lang="en-US" sz="1700" dirty="0"/>
          </a:p>
        </p:txBody>
      </p:sp>
      <p:sp>
        <p:nvSpPr>
          <p:cNvPr id="7" name="Text 3"/>
          <p:cNvSpPr/>
          <p:nvPr/>
        </p:nvSpPr>
        <p:spPr>
          <a:xfrm>
            <a:off x="6188869" y="2084070"/>
            <a:ext cx="7739062" cy="561975"/>
          </a:xfrm>
          <a:prstGeom prst="rect">
            <a:avLst/>
          </a:prstGeom>
          <a:noFill/>
          <a:ln/>
        </p:spPr>
        <p:txBody>
          <a:bodyPr wrap="square" lIns="0" tIns="0" rIns="0" bIns="0" rtlCol="0" anchor="t"/>
          <a:lstStyle/>
          <a:p>
            <a:pPr algn="l" indent="0" marL="0">
              <a:lnSpc>
                <a:spcPts val="2200"/>
              </a:lnSpc>
              <a:buNone/>
            </a:pPr>
            <a:r>
              <a:rPr lang="en-US" sz="1350" dirty="0">
                <a:solidFill>
                  <a:srgbClr val="5B5F71"/>
                </a:solidFill>
                <a:latin typeface="Instrument Sans Medium" pitchFamily="34" charset="0"/>
                <a:ea typeface="Instrument Sans Medium" pitchFamily="34" charset="-122"/>
                <a:cs typeface="Instrument Sans Medium" pitchFamily="34" charset="-120"/>
              </a:rPr>
              <a:t>The AI system continuously analyzes transaction patterns to establish a baseline of typical user activity for each individual.</a:t>
            </a:r>
            <a:endParaRPr lang="en-US" sz="1350" dirty="0"/>
          </a:p>
        </p:txBody>
      </p:sp>
      <p:sp>
        <p:nvSpPr>
          <p:cNvPr id="8" name="Text 4"/>
          <p:cNvSpPr/>
          <p:nvPr/>
        </p:nvSpPr>
        <p:spPr>
          <a:xfrm>
            <a:off x="6188869" y="2953345"/>
            <a:ext cx="175617" cy="219551"/>
          </a:xfrm>
          <a:prstGeom prst="rect">
            <a:avLst/>
          </a:prstGeom>
          <a:noFill/>
          <a:ln/>
        </p:spPr>
        <p:txBody>
          <a:bodyPr wrap="none" lIns="0" tIns="0" rIns="0" bIns="0" rtlCol="0" anchor="t"/>
          <a:lstStyle/>
          <a:p>
            <a:pPr algn="l" indent="0" marL="0">
              <a:lnSpc>
                <a:spcPts val="2200"/>
              </a:lnSpc>
              <a:buNone/>
            </a:pPr>
            <a:r>
              <a:rPr lang="en-US" sz="1350" dirty="0">
                <a:solidFill>
                  <a:srgbClr val="5B5F71"/>
                </a:solidFill>
                <a:latin typeface="Instrument Sans Light" pitchFamily="34" charset="0"/>
                <a:ea typeface="Instrument Sans Light" pitchFamily="34" charset="-122"/>
                <a:cs typeface="Instrument Sans Light" pitchFamily="34" charset="-120"/>
              </a:rPr>
              <a:t>02</a:t>
            </a:r>
            <a:endParaRPr lang="en-US" sz="1350" dirty="0"/>
          </a:p>
        </p:txBody>
      </p:sp>
      <p:pic>
        <p:nvPicPr>
          <p:cNvPr id="9" name="Image 2" descr="preencoded.png">    </p:cNvPr>
          <p:cNvPicPr>
            <a:picLocks noChangeAspect="1"/>
          </p:cNvPicPr>
          <p:nvPr/>
        </p:nvPicPr>
        <p:blipFill>
          <a:blip r:embed="rId3"/>
          <a:stretch>
            <a:fillRect/>
          </a:stretch>
        </p:blipFill>
        <p:spPr>
          <a:xfrm>
            <a:off x="6188869" y="3208615"/>
            <a:ext cx="7739062" cy="22860"/>
          </a:xfrm>
          <a:prstGeom prst="rect">
            <a:avLst/>
          </a:prstGeom>
        </p:spPr>
      </p:pic>
      <p:sp>
        <p:nvSpPr>
          <p:cNvPr id="10" name="Text 5"/>
          <p:cNvSpPr/>
          <p:nvPr/>
        </p:nvSpPr>
        <p:spPr>
          <a:xfrm>
            <a:off x="6188869" y="3362444"/>
            <a:ext cx="2195513" cy="274439"/>
          </a:xfrm>
          <a:prstGeom prst="rect">
            <a:avLst/>
          </a:prstGeom>
          <a:noFill/>
          <a:ln/>
        </p:spPr>
        <p:txBody>
          <a:bodyPr wrap="none" lIns="0" tIns="0" rIns="0" bIns="0" rtlCol="0" anchor="t"/>
          <a:lstStyle/>
          <a:p>
            <a:pPr algn="l" indent="0" marL="0">
              <a:lnSpc>
                <a:spcPts val="2150"/>
              </a:lnSpc>
              <a:buNone/>
            </a:pPr>
            <a:r>
              <a:rPr lang="en-US" sz="1700" dirty="0">
                <a:solidFill>
                  <a:srgbClr val="5B5F71"/>
                </a:solidFill>
                <a:latin typeface="Instrument Sans Semi Bold" pitchFamily="34" charset="0"/>
                <a:ea typeface="Instrument Sans Semi Bold" pitchFamily="34" charset="-122"/>
                <a:cs typeface="Instrument Sans Semi Bold" pitchFamily="34" charset="-120"/>
              </a:rPr>
              <a:t>Flagging Anomalies</a:t>
            </a:r>
            <a:endParaRPr lang="en-US" sz="1700" dirty="0"/>
          </a:p>
        </p:txBody>
      </p:sp>
      <p:sp>
        <p:nvSpPr>
          <p:cNvPr id="11" name="Text 6"/>
          <p:cNvSpPr/>
          <p:nvPr/>
        </p:nvSpPr>
        <p:spPr>
          <a:xfrm>
            <a:off x="6188869" y="3742253"/>
            <a:ext cx="7739062" cy="561975"/>
          </a:xfrm>
          <a:prstGeom prst="rect">
            <a:avLst/>
          </a:prstGeom>
          <a:noFill/>
          <a:ln/>
        </p:spPr>
        <p:txBody>
          <a:bodyPr wrap="square" lIns="0" tIns="0" rIns="0" bIns="0" rtlCol="0" anchor="t"/>
          <a:lstStyle/>
          <a:p>
            <a:pPr algn="l" indent="0" marL="0">
              <a:lnSpc>
                <a:spcPts val="2200"/>
              </a:lnSpc>
              <a:buNone/>
            </a:pPr>
            <a:r>
              <a:rPr lang="en-US" sz="1350" dirty="0">
                <a:solidFill>
                  <a:srgbClr val="5B5F71"/>
                </a:solidFill>
                <a:latin typeface="Instrument Sans Medium" pitchFamily="34" charset="0"/>
                <a:ea typeface="Instrument Sans Medium" pitchFamily="34" charset="-122"/>
                <a:cs typeface="Instrument Sans Medium" pitchFamily="34" charset="-120"/>
              </a:rPr>
              <a:t>Any transaction that deviates significantly from the learned normal pattern is automatically flagged as suspicious.</a:t>
            </a:r>
            <a:endParaRPr lang="en-US" sz="1350" dirty="0"/>
          </a:p>
        </p:txBody>
      </p:sp>
      <p:sp>
        <p:nvSpPr>
          <p:cNvPr id="12" name="Text 7"/>
          <p:cNvSpPr/>
          <p:nvPr/>
        </p:nvSpPr>
        <p:spPr>
          <a:xfrm>
            <a:off x="6188869" y="4611529"/>
            <a:ext cx="175617" cy="219551"/>
          </a:xfrm>
          <a:prstGeom prst="rect">
            <a:avLst/>
          </a:prstGeom>
          <a:noFill/>
          <a:ln/>
        </p:spPr>
        <p:txBody>
          <a:bodyPr wrap="none" lIns="0" tIns="0" rIns="0" bIns="0" rtlCol="0" anchor="t"/>
          <a:lstStyle/>
          <a:p>
            <a:pPr algn="l" indent="0" marL="0">
              <a:lnSpc>
                <a:spcPts val="2200"/>
              </a:lnSpc>
              <a:buNone/>
            </a:pPr>
            <a:r>
              <a:rPr lang="en-US" sz="1350" dirty="0">
                <a:solidFill>
                  <a:srgbClr val="5B5F71"/>
                </a:solidFill>
                <a:latin typeface="Instrument Sans Light" pitchFamily="34" charset="0"/>
                <a:ea typeface="Instrument Sans Light" pitchFamily="34" charset="-122"/>
                <a:cs typeface="Instrument Sans Light" pitchFamily="34" charset="-120"/>
              </a:rPr>
              <a:t>03</a:t>
            </a:r>
            <a:endParaRPr lang="en-US" sz="1350" dirty="0"/>
          </a:p>
        </p:txBody>
      </p:sp>
      <p:pic>
        <p:nvPicPr>
          <p:cNvPr id="13" name="Image 3" descr="preencoded.png">    </p:cNvPr>
          <p:cNvPicPr>
            <a:picLocks noChangeAspect="1"/>
          </p:cNvPicPr>
          <p:nvPr/>
        </p:nvPicPr>
        <p:blipFill>
          <a:blip r:embed="rId4"/>
          <a:stretch>
            <a:fillRect/>
          </a:stretch>
        </p:blipFill>
        <p:spPr>
          <a:xfrm>
            <a:off x="6188869" y="4849178"/>
            <a:ext cx="7739062" cy="22860"/>
          </a:xfrm>
          <a:prstGeom prst="rect">
            <a:avLst/>
          </a:prstGeom>
        </p:spPr>
      </p:pic>
      <p:sp>
        <p:nvSpPr>
          <p:cNvPr id="14" name="Text 8"/>
          <p:cNvSpPr/>
          <p:nvPr/>
        </p:nvSpPr>
        <p:spPr>
          <a:xfrm>
            <a:off x="6188869" y="5020628"/>
            <a:ext cx="2195513" cy="274439"/>
          </a:xfrm>
          <a:prstGeom prst="rect">
            <a:avLst/>
          </a:prstGeom>
          <a:noFill/>
          <a:ln/>
        </p:spPr>
        <p:txBody>
          <a:bodyPr wrap="none" lIns="0" tIns="0" rIns="0" bIns="0" rtlCol="0" anchor="t"/>
          <a:lstStyle/>
          <a:p>
            <a:pPr algn="l" indent="0" marL="0">
              <a:lnSpc>
                <a:spcPts val="2150"/>
              </a:lnSpc>
              <a:buNone/>
            </a:pPr>
            <a:r>
              <a:rPr lang="en-US" sz="1700" dirty="0">
                <a:solidFill>
                  <a:srgbClr val="5B5F71"/>
                </a:solidFill>
                <a:latin typeface="Instrument Sans Semi Bold" pitchFamily="34" charset="0"/>
                <a:ea typeface="Instrument Sans Semi Bold" pitchFamily="34" charset="-122"/>
                <a:cs typeface="Instrument Sans Semi Bold" pitchFamily="34" charset="-120"/>
              </a:rPr>
              <a:t>Cooling Off Period</a:t>
            </a:r>
            <a:endParaRPr lang="en-US" sz="1700" dirty="0"/>
          </a:p>
        </p:txBody>
      </p:sp>
      <p:sp>
        <p:nvSpPr>
          <p:cNvPr id="15" name="Text 9"/>
          <p:cNvSpPr/>
          <p:nvPr/>
        </p:nvSpPr>
        <p:spPr>
          <a:xfrm>
            <a:off x="6188869" y="5400437"/>
            <a:ext cx="7739062" cy="561975"/>
          </a:xfrm>
          <a:prstGeom prst="rect">
            <a:avLst/>
          </a:prstGeom>
          <a:noFill/>
          <a:ln/>
        </p:spPr>
        <p:txBody>
          <a:bodyPr wrap="square" lIns="0" tIns="0" rIns="0" bIns="0" rtlCol="0" anchor="t"/>
          <a:lstStyle/>
          <a:p>
            <a:pPr algn="l" indent="0" marL="0">
              <a:lnSpc>
                <a:spcPts val="2200"/>
              </a:lnSpc>
              <a:buNone/>
            </a:pPr>
            <a:r>
              <a:rPr lang="en-US" sz="1350" dirty="0">
                <a:solidFill>
                  <a:srgbClr val="5B5F71"/>
                </a:solidFill>
                <a:latin typeface="Instrument Sans Medium" pitchFamily="34" charset="0"/>
                <a:ea typeface="Instrument Sans Medium" pitchFamily="34" charset="-122"/>
                <a:cs typeface="Instrument Sans Medium" pitchFamily="34" charset="-120"/>
              </a:rPr>
              <a:t>Instead of immediate processing, flagged transactions trigger a 'Cooling Off' period, allowing time for review and verification.</a:t>
            </a:r>
            <a:endParaRPr lang="en-US" sz="1350" dirty="0"/>
          </a:p>
        </p:txBody>
      </p:sp>
      <p:sp>
        <p:nvSpPr>
          <p:cNvPr id="16" name="Text 10"/>
          <p:cNvSpPr/>
          <p:nvPr/>
        </p:nvSpPr>
        <p:spPr>
          <a:xfrm>
            <a:off x="6188869" y="6269712"/>
            <a:ext cx="175617" cy="219551"/>
          </a:xfrm>
          <a:prstGeom prst="rect">
            <a:avLst/>
          </a:prstGeom>
          <a:noFill/>
          <a:ln/>
        </p:spPr>
        <p:txBody>
          <a:bodyPr wrap="none" lIns="0" tIns="0" rIns="0" bIns="0" rtlCol="0" anchor="t"/>
          <a:lstStyle/>
          <a:p>
            <a:pPr algn="l" indent="0" marL="0">
              <a:lnSpc>
                <a:spcPts val="2200"/>
              </a:lnSpc>
              <a:buNone/>
            </a:pPr>
            <a:r>
              <a:rPr lang="en-US" sz="1350" dirty="0">
                <a:solidFill>
                  <a:srgbClr val="5B5F71"/>
                </a:solidFill>
                <a:latin typeface="Instrument Sans Light" pitchFamily="34" charset="0"/>
                <a:ea typeface="Instrument Sans Light" pitchFamily="34" charset="-122"/>
                <a:cs typeface="Instrument Sans Light" pitchFamily="34" charset="-120"/>
              </a:rPr>
              <a:t>04</a:t>
            </a:r>
            <a:endParaRPr lang="en-US" sz="1350" dirty="0"/>
          </a:p>
        </p:txBody>
      </p:sp>
      <p:pic>
        <p:nvPicPr>
          <p:cNvPr id="17" name="Image 4" descr="preencoded.png">    </p:cNvPr>
          <p:cNvPicPr>
            <a:picLocks noChangeAspect="1"/>
          </p:cNvPicPr>
          <p:nvPr/>
        </p:nvPicPr>
        <p:blipFill>
          <a:blip r:embed="rId5"/>
          <a:stretch>
            <a:fillRect/>
          </a:stretch>
        </p:blipFill>
        <p:spPr>
          <a:xfrm>
            <a:off x="6188869" y="6489859"/>
            <a:ext cx="7739062" cy="22860"/>
          </a:xfrm>
          <a:prstGeom prst="rect">
            <a:avLst/>
          </a:prstGeom>
        </p:spPr>
      </p:pic>
      <p:sp>
        <p:nvSpPr>
          <p:cNvPr id="18" name="Text 11"/>
          <p:cNvSpPr/>
          <p:nvPr/>
        </p:nvSpPr>
        <p:spPr>
          <a:xfrm>
            <a:off x="6188869" y="6678811"/>
            <a:ext cx="2195513" cy="274439"/>
          </a:xfrm>
          <a:prstGeom prst="rect">
            <a:avLst/>
          </a:prstGeom>
          <a:noFill/>
          <a:ln/>
        </p:spPr>
        <p:txBody>
          <a:bodyPr wrap="none" lIns="0" tIns="0" rIns="0" bIns="0" rtlCol="0" anchor="t"/>
          <a:lstStyle/>
          <a:p>
            <a:pPr algn="l" indent="0" marL="0">
              <a:lnSpc>
                <a:spcPts val="2150"/>
              </a:lnSpc>
              <a:buNone/>
            </a:pPr>
            <a:r>
              <a:rPr lang="en-US" sz="1700" dirty="0">
                <a:solidFill>
                  <a:srgbClr val="5B5F71"/>
                </a:solidFill>
                <a:latin typeface="Instrument Sans Semi Bold" pitchFamily="34" charset="0"/>
                <a:ea typeface="Instrument Sans Semi Bold" pitchFamily="34" charset="-122"/>
                <a:cs typeface="Instrument Sans Semi Bold" pitchFamily="34" charset="-120"/>
              </a:rPr>
              <a:t>Secondary Approval</a:t>
            </a:r>
            <a:endParaRPr lang="en-US" sz="1700" dirty="0"/>
          </a:p>
        </p:txBody>
      </p:sp>
      <p:sp>
        <p:nvSpPr>
          <p:cNvPr id="19" name="Text 12"/>
          <p:cNvSpPr/>
          <p:nvPr/>
        </p:nvSpPr>
        <p:spPr>
          <a:xfrm>
            <a:off x="6188869" y="7058620"/>
            <a:ext cx="7739062" cy="561975"/>
          </a:xfrm>
          <a:prstGeom prst="rect">
            <a:avLst/>
          </a:prstGeom>
          <a:noFill/>
          <a:ln/>
        </p:spPr>
        <p:txBody>
          <a:bodyPr wrap="square" lIns="0" tIns="0" rIns="0" bIns="0" rtlCol="0" anchor="t"/>
          <a:lstStyle/>
          <a:p>
            <a:pPr algn="l" indent="0" marL="0">
              <a:lnSpc>
                <a:spcPts val="2200"/>
              </a:lnSpc>
              <a:buNone/>
            </a:pPr>
            <a:r>
              <a:rPr lang="en-US" sz="1350" dirty="0">
                <a:solidFill>
                  <a:srgbClr val="5B5F71"/>
                </a:solidFill>
                <a:latin typeface="Instrument Sans Medium" pitchFamily="34" charset="0"/>
                <a:ea typeface="Instrument Sans Medium" pitchFamily="34" charset="-122"/>
                <a:cs typeface="Instrument Sans Medium" pitchFamily="34" charset="-120"/>
              </a:rPr>
              <a:t>For high-risk transactions, the system can require secondary approval from a nominated guardian, such as a trusted family member.</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39353" y="370761"/>
            <a:ext cx="6590348" cy="421243"/>
          </a:xfrm>
          <a:prstGeom prst="rect">
            <a:avLst/>
          </a:prstGeom>
          <a:noFill/>
          <a:ln/>
        </p:spPr>
        <p:txBody>
          <a:bodyPr wrap="none" lIns="0" tIns="0" rIns="0" bIns="0" rtlCol="0" anchor="t"/>
          <a:lstStyle/>
          <a:p>
            <a:pPr algn="l" indent="0" marL="0">
              <a:lnSpc>
                <a:spcPts val="3300"/>
              </a:lnSpc>
              <a:buNone/>
            </a:pPr>
            <a:r>
              <a:rPr lang="en-US" sz="2650" dirty="0">
                <a:solidFill>
                  <a:srgbClr val="505468"/>
                </a:solidFill>
                <a:latin typeface="Instrument Sans Semi Bold" pitchFamily="34" charset="0"/>
                <a:ea typeface="Instrument Sans Semi Bold" pitchFamily="34" charset="-122"/>
                <a:cs typeface="Instrument Sans Semi Bold" pitchFamily="34" charset="-120"/>
              </a:rPr>
              <a:t>Enhancing Security with Voice Biometrics</a:t>
            </a:r>
            <a:endParaRPr lang="en-US" sz="2650" dirty="0"/>
          </a:p>
        </p:txBody>
      </p:sp>
      <p:sp>
        <p:nvSpPr>
          <p:cNvPr id="3" name="Text 1"/>
          <p:cNvSpPr/>
          <p:nvPr/>
        </p:nvSpPr>
        <p:spPr>
          <a:xfrm>
            <a:off x="539353" y="1115497"/>
            <a:ext cx="6611422" cy="431483"/>
          </a:xfrm>
          <a:prstGeom prst="rect">
            <a:avLst/>
          </a:prstGeom>
          <a:noFill/>
          <a:ln/>
        </p:spPr>
        <p:txBody>
          <a:bodyPr wrap="square" lIns="0" tIns="0" rIns="0" bIns="0" rtlCol="0" anchor="t"/>
          <a:lstStyle/>
          <a:p>
            <a:pPr algn="l" indent="0" marL="0">
              <a:lnSpc>
                <a:spcPts val="16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Secondly, let’s talk about </a:t>
            </a:r>
            <a:pPr algn="l" indent="0" marL="0">
              <a:lnSpc>
                <a:spcPts val="1650"/>
              </a:lnSpc>
              <a:buNone/>
            </a:pPr>
            <a:r>
              <a:rPr lang="en-US" sz="1050" b="1" dirty="0">
                <a:solidFill>
                  <a:srgbClr val="5B5F71"/>
                </a:solidFill>
                <a:latin typeface="Instrument Sans Medium" pitchFamily="34" charset="0"/>
                <a:ea typeface="Instrument Sans Medium" pitchFamily="34" charset="-122"/>
                <a:cs typeface="Instrument Sans Medium" pitchFamily="34" charset="-120"/>
              </a:rPr>
              <a:t>Biometrics</a:t>
            </a:r>
            <a:pPr algn="l" indent="0" marL="0">
              <a:lnSpc>
                <a:spcPts val="16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 We force elderly people to remember 4-digit PINs. They often write these PINs on the back of their ID cards because they forget them. This destroys security.</a:t>
            </a:r>
            <a:endParaRPr lang="en-US" sz="1050" dirty="0"/>
          </a:p>
        </p:txBody>
      </p:sp>
      <p:sp>
        <p:nvSpPr>
          <p:cNvPr id="4" name="Text 2"/>
          <p:cNvSpPr/>
          <p:nvPr/>
        </p:nvSpPr>
        <p:spPr>
          <a:xfrm>
            <a:off x="539353" y="1668304"/>
            <a:ext cx="6611422" cy="647224"/>
          </a:xfrm>
          <a:prstGeom prst="rect">
            <a:avLst/>
          </a:prstGeom>
          <a:noFill/>
          <a:ln/>
        </p:spPr>
        <p:txBody>
          <a:bodyPr wrap="square" lIns="0" tIns="0" rIns="0" bIns="0" rtlCol="0" anchor="t"/>
          <a:lstStyle/>
          <a:p>
            <a:pPr algn="l" indent="0" marL="0">
              <a:lnSpc>
                <a:spcPts val="16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My proposal is </a:t>
            </a:r>
            <a:pPr algn="l" indent="0" marL="0">
              <a:lnSpc>
                <a:spcPts val="1650"/>
              </a:lnSpc>
              <a:buNone/>
            </a:pPr>
            <a:r>
              <a:rPr lang="en-US" sz="1050" b="1" dirty="0">
                <a:solidFill>
                  <a:srgbClr val="5B5F71"/>
                </a:solidFill>
                <a:latin typeface="Instrument Sans Medium" pitchFamily="34" charset="0"/>
                <a:ea typeface="Instrument Sans Medium" pitchFamily="34" charset="-122"/>
                <a:cs typeface="Instrument Sans Medium" pitchFamily="34" charset="-120"/>
              </a:rPr>
              <a:t>Voice Verification</a:t>
            </a:r>
            <a:pPr algn="l" indent="0" marL="0">
              <a:lnSpc>
                <a:spcPts val="16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 A grandmother may forget a number, but she never forgets her voice. Using Voice Biometrics, the transaction would require her to say a specific phrase. If the voice doesn't match the profile, the transaction is blocked. This eliminates the threat of someone stealing her PIN.</a:t>
            </a:r>
            <a:endParaRPr lang="en-US" sz="1050" dirty="0"/>
          </a:p>
        </p:txBody>
      </p:sp>
      <p:pic>
        <p:nvPicPr>
          <p:cNvPr id="5" name="Image 0" descr="preencoded.png">    </p:cNvPr>
          <p:cNvPicPr>
            <a:picLocks noChangeAspect="1"/>
          </p:cNvPicPr>
          <p:nvPr/>
        </p:nvPicPr>
        <p:blipFill>
          <a:blip r:embed="rId1"/>
          <a:stretch>
            <a:fillRect/>
          </a:stretch>
        </p:blipFill>
        <p:spPr>
          <a:xfrm>
            <a:off x="7487245" y="1145858"/>
            <a:ext cx="6611422" cy="6611422"/>
          </a:xfrm>
          <a:prstGeom prst="rect">
            <a:avLst/>
          </a:prstGeom>
        </p:spPr>
      </p:pic>
      <p:sp>
        <p:nvSpPr>
          <p:cNvPr id="6" name="Shape 3"/>
          <p:cNvSpPr/>
          <p:nvPr/>
        </p:nvSpPr>
        <p:spPr>
          <a:xfrm>
            <a:off x="539353" y="8060650"/>
            <a:ext cx="4427339" cy="1007864"/>
          </a:xfrm>
          <a:prstGeom prst="roundRect">
            <a:avLst>
              <a:gd name="adj" fmla="val 32111"/>
            </a:avLst>
          </a:prstGeom>
          <a:solidFill>
            <a:srgbClr val="E2E3E9"/>
          </a:solidFill>
          <a:ln w="7620">
            <a:solidFill>
              <a:srgbClr val="C8C9CF"/>
            </a:solidFill>
            <a:prstDash val="solid"/>
          </a:ln>
        </p:spPr>
      </p:sp>
      <p:sp>
        <p:nvSpPr>
          <p:cNvPr id="7" name="Text 4"/>
          <p:cNvSpPr/>
          <p:nvPr/>
        </p:nvSpPr>
        <p:spPr>
          <a:xfrm>
            <a:off x="681752" y="8203049"/>
            <a:ext cx="1685568" cy="210741"/>
          </a:xfrm>
          <a:prstGeom prst="rect">
            <a:avLst/>
          </a:prstGeom>
          <a:noFill/>
          <a:ln/>
        </p:spPr>
        <p:txBody>
          <a:bodyPr wrap="none" lIns="0" tIns="0" rIns="0" bIns="0" rtlCol="0" anchor="t"/>
          <a:lstStyle/>
          <a:p>
            <a:pPr algn="l" indent="0" marL="0">
              <a:lnSpc>
                <a:spcPts val="1650"/>
              </a:lnSpc>
              <a:buNone/>
            </a:pPr>
            <a:r>
              <a:rPr lang="en-US" sz="1300" dirty="0">
                <a:solidFill>
                  <a:srgbClr val="5B5F71"/>
                </a:solidFill>
                <a:latin typeface="Instrument Sans Semi Bold" pitchFamily="34" charset="0"/>
                <a:ea typeface="Instrument Sans Semi Bold" pitchFamily="34" charset="-122"/>
                <a:cs typeface="Instrument Sans Semi Bold" pitchFamily="34" charset="-120"/>
              </a:rPr>
              <a:t>PINs are Vulnerable</a:t>
            </a:r>
            <a:endParaRPr lang="en-US" sz="1300" dirty="0"/>
          </a:p>
        </p:txBody>
      </p:sp>
      <p:sp>
        <p:nvSpPr>
          <p:cNvPr id="8" name="Text 5"/>
          <p:cNvSpPr/>
          <p:nvPr/>
        </p:nvSpPr>
        <p:spPr>
          <a:xfrm>
            <a:off x="681752" y="8494633"/>
            <a:ext cx="4142542" cy="431483"/>
          </a:xfrm>
          <a:prstGeom prst="rect">
            <a:avLst/>
          </a:prstGeom>
          <a:noFill/>
          <a:ln/>
        </p:spPr>
        <p:txBody>
          <a:bodyPr wrap="square" lIns="0" tIns="0" rIns="0" bIns="0" rtlCol="0" anchor="t"/>
          <a:lstStyle/>
          <a:p>
            <a:pPr algn="l" indent="0" marL="0">
              <a:lnSpc>
                <a:spcPts val="16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Easy to forget, often written down, making them susceptible to theft and misuse.</a:t>
            </a:r>
            <a:endParaRPr lang="en-US" sz="1050" dirty="0"/>
          </a:p>
        </p:txBody>
      </p:sp>
      <p:sp>
        <p:nvSpPr>
          <p:cNvPr id="9" name="Shape 6"/>
          <p:cNvSpPr/>
          <p:nvPr/>
        </p:nvSpPr>
        <p:spPr>
          <a:xfrm>
            <a:off x="5101471" y="8060650"/>
            <a:ext cx="4427339" cy="1007864"/>
          </a:xfrm>
          <a:prstGeom prst="roundRect">
            <a:avLst>
              <a:gd name="adj" fmla="val 32111"/>
            </a:avLst>
          </a:prstGeom>
          <a:solidFill>
            <a:srgbClr val="E2E3E9"/>
          </a:solidFill>
          <a:ln w="7620">
            <a:solidFill>
              <a:srgbClr val="C8C9CF"/>
            </a:solidFill>
            <a:prstDash val="solid"/>
          </a:ln>
        </p:spPr>
      </p:sp>
      <p:sp>
        <p:nvSpPr>
          <p:cNvPr id="10" name="Text 7"/>
          <p:cNvSpPr/>
          <p:nvPr/>
        </p:nvSpPr>
        <p:spPr>
          <a:xfrm>
            <a:off x="5243870" y="8203049"/>
            <a:ext cx="1685568" cy="210741"/>
          </a:xfrm>
          <a:prstGeom prst="rect">
            <a:avLst/>
          </a:prstGeom>
          <a:noFill/>
          <a:ln/>
        </p:spPr>
        <p:txBody>
          <a:bodyPr wrap="none" lIns="0" tIns="0" rIns="0" bIns="0" rtlCol="0" anchor="t"/>
          <a:lstStyle/>
          <a:p>
            <a:pPr algn="l" indent="0" marL="0">
              <a:lnSpc>
                <a:spcPts val="1650"/>
              </a:lnSpc>
              <a:buNone/>
            </a:pPr>
            <a:r>
              <a:rPr lang="en-US" sz="1300" dirty="0">
                <a:solidFill>
                  <a:srgbClr val="5B5F71"/>
                </a:solidFill>
                <a:latin typeface="Instrument Sans Semi Bold" pitchFamily="34" charset="0"/>
                <a:ea typeface="Instrument Sans Semi Bold" pitchFamily="34" charset="-122"/>
                <a:cs typeface="Instrument Sans Semi Bold" pitchFamily="34" charset="-120"/>
              </a:rPr>
              <a:t>Voice is Unique</a:t>
            </a:r>
            <a:endParaRPr lang="en-US" sz="1300" dirty="0"/>
          </a:p>
        </p:txBody>
      </p:sp>
      <p:sp>
        <p:nvSpPr>
          <p:cNvPr id="11" name="Text 8"/>
          <p:cNvSpPr/>
          <p:nvPr/>
        </p:nvSpPr>
        <p:spPr>
          <a:xfrm>
            <a:off x="5243870" y="8494633"/>
            <a:ext cx="4142542" cy="431483"/>
          </a:xfrm>
          <a:prstGeom prst="rect">
            <a:avLst/>
          </a:prstGeom>
          <a:noFill/>
          <a:ln/>
        </p:spPr>
        <p:txBody>
          <a:bodyPr wrap="square" lIns="0" tIns="0" rIns="0" bIns="0" rtlCol="0" anchor="t"/>
          <a:lstStyle/>
          <a:p>
            <a:pPr algn="l" indent="0" marL="0">
              <a:lnSpc>
                <a:spcPts val="16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Each person's voice is distinct, providing a robust and natural form of authentication.</a:t>
            </a:r>
            <a:endParaRPr lang="en-US" sz="1050" dirty="0"/>
          </a:p>
        </p:txBody>
      </p:sp>
      <p:sp>
        <p:nvSpPr>
          <p:cNvPr id="12" name="Shape 9"/>
          <p:cNvSpPr/>
          <p:nvPr/>
        </p:nvSpPr>
        <p:spPr>
          <a:xfrm>
            <a:off x="9663589" y="8060650"/>
            <a:ext cx="4427339" cy="1007864"/>
          </a:xfrm>
          <a:prstGeom prst="roundRect">
            <a:avLst>
              <a:gd name="adj" fmla="val 32111"/>
            </a:avLst>
          </a:prstGeom>
          <a:solidFill>
            <a:srgbClr val="E2E3E9"/>
          </a:solidFill>
          <a:ln w="7620">
            <a:solidFill>
              <a:srgbClr val="C8C9CF"/>
            </a:solidFill>
            <a:prstDash val="solid"/>
          </a:ln>
        </p:spPr>
      </p:sp>
      <p:sp>
        <p:nvSpPr>
          <p:cNvPr id="13" name="Text 10"/>
          <p:cNvSpPr/>
          <p:nvPr/>
        </p:nvSpPr>
        <p:spPr>
          <a:xfrm>
            <a:off x="9805987" y="8203049"/>
            <a:ext cx="1685568" cy="210741"/>
          </a:xfrm>
          <a:prstGeom prst="rect">
            <a:avLst/>
          </a:prstGeom>
          <a:noFill/>
          <a:ln/>
        </p:spPr>
        <p:txBody>
          <a:bodyPr wrap="none" lIns="0" tIns="0" rIns="0" bIns="0" rtlCol="0" anchor="t"/>
          <a:lstStyle/>
          <a:p>
            <a:pPr algn="l" indent="0" marL="0">
              <a:lnSpc>
                <a:spcPts val="1650"/>
              </a:lnSpc>
              <a:buNone/>
            </a:pPr>
            <a:r>
              <a:rPr lang="en-US" sz="1300" dirty="0">
                <a:solidFill>
                  <a:srgbClr val="5B5F71"/>
                </a:solidFill>
                <a:latin typeface="Instrument Sans Semi Bold" pitchFamily="34" charset="0"/>
                <a:ea typeface="Instrument Sans Semi Bold" pitchFamily="34" charset="-122"/>
                <a:cs typeface="Instrument Sans Semi Bold" pitchFamily="34" charset="-120"/>
              </a:rPr>
              <a:t>Enhanced Security</a:t>
            </a:r>
            <a:endParaRPr lang="en-US" sz="1300" dirty="0"/>
          </a:p>
        </p:txBody>
      </p:sp>
      <p:sp>
        <p:nvSpPr>
          <p:cNvPr id="14" name="Text 11"/>
          <p:cNvSpPr/>
          <p:nvPr/>
        </p:nvSpPr>
        <p:spPr>
          <a:xfrm>
            <a:off x="9805987" y="8494633"/>
            <a:ext cx="4142542" cy="431483"/>
          </a:xfrm>
          <a:prstGeom prst="rect">
            <a:avLst/>
          </a:prstGeom>
          <a:noFill/>
          <a:ln/>
        </p:spPr>
        <p:txBody>
          <a:bodyPr wrap="square" lIns="0" tIns="0" rIns="0" bIns="0" rtlCol="0" anchor="t"/>
          <a:lstStyle/>
          <a:p>
            <a:pPr algn="l" indent="0" marL="0">
              <a:lnSpc>
                <a:spcPts val="16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Voice biometrics significantly reduces the risk of unauthorized transactions, even if PINs are compromised.</a:t>
            </a:r>
            <a:endParaRPr lang="en-US" sz="10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396835" y="272891"/>
            <a:ext cx="4071104" cy="310158"/>
          </a:xfrm>
          <a:prstGeom prst="rect">
            <a:avLst/>
          </a:prstGeom>
          <a:noFill/>
          <a:ln/>
        </p:spPr>
        <p:txBody>
          <a:bodyPr wrap="none" lIns="0" tIns="0" rIns="0" bIns="0" rtlCol="0" anchor="t"/>
          <a:lstStyle/>
          <a:p>
            <a:pPr algn="l" indent="0" marL="0">
              <a:lnSpc>
                <a:spcPts val="2400"/>
              </a:lnSpc>
              <a:buNone/>
            </a:pPr>
            <a:r>
              <a:rPr lang="en-US" sz="1950" dirty="0">
                <a:solidFill>
                  <a:srgbClr val="505468"/>
                </a:solidFill>
                <a:latin typeface="Instrument Sans Semi Bold" pitchFamily="34" charset="0"/>
                <a:ea typeface="Instrument Sans Semi Bold" pitchFamily="34" charset="-122"/>
                <a:cs typeface="Instrument Sans Semi Bold" pitchFamily="34" charset="-120"/>
              </a:rPr>
              <a:t>The Social Solution: Digital Barazas</a:t>
            </a:r>
            <a:endParaRPr lang="en-US" sz="1950" dirty="0"/>
          </a:p>
        </p:txBody>
      </p:sp>
      <p:sp>
        <p:nvSpPr>
          <p:cNvPr id="3" name="Text 1"/>
          <p:cNvSpPr/>
          <p:nvPr/>
        </p:nvSpPr>
        <p:spPr>
          <a:xfrm>
            <a:off x="396835" y="781407"/>
            <a:ext cx="13836729" cy="158591"/>
          </a:xfrm>
          <a:prstGeom prst="rect">
            <a:avLst/>
          </a:prstGeom>
          <a:noFill/>
          <a:ln/>
        </p:spPr>
        <p:txBody>
          <a:bodyPr wrap="none" lIns="0" tIns="0" rIns="0" bIns="0" rtlCol="0" anchor="t"/>
          <a:lstStyle/>
          <a:p>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However, code is not enough. You cannot patch a human being with a software update. We need education.</a:t>
            </a:r>
            <a:endParaRPr lang="en-US" sz="750" dirty="0"/>
          </a:p>
        </p:txBody>
      </p:sp>
      <p:sp>
        <p:nvSpPr>
          <p:cNvPr id="4" name="Text 2"/>
          <p:cNvSpPr/>
          <p:nvPr/>
        </p:nvSpPr>
        <p:spPr>
          <a:xfrm>
            <a:off x="396835" y="1140857"/>
            <a:ext cx="8205192" cy="317183"/>
          </a:xfrm>
          <a:prstGeom prst="rect">
            <a:avLst/>
          </a:prstGeom>
          <a:noFill/>
          <a:ln/>
        </p:spPr>
        <p:txBody>
          <a:bodyPr wrap="square" lIns="0" tIns="0" rIns="0" bIns="0" rtlCol="0" anchor="t"/>
          <a:lstStyle/>
          <a:p>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I propose a community initiative called </a:t>
            </a:r>
            <a:pPr algn="l" indent="0" marL="0">
              <a:lnSpc>
                <a:spcPts val="1250"/>
              </a:lnSpc>
              <a:buNone/>
            </a:pPr>
            <a:r>
              <a:rPr lang="en-US" sz="750" b="1" dirty="0">
                <a:solidFill>
                  <a:srgbClr val="5B5F71"/>
                </a:solidFill>
                <a:latin typeface="Instrument Sans Medium" pitchFamily="34" charset="0"/>
                <a:ea typeface="Instrument Sans Medium" pitchFamily="34" charset="-122"/>
                <a:cs typeface="Instrument Sans Medium" pitchFamily="34" charset="-120"/>
              </a:rPr>
              <a:t>'The Digital Baraza.'</a:t>
            </a:r>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 In our society, the 'Baraza' is where information is shared. We need to bring cybersecurity to the village level, but it must be done correctly.</a:t>
            </a:r>
            <a:endParaRPr lang="en-US" sz="750" dirty="0"/>
          </a:p>
        </p:txBody>
      </p:sp>
      <p:sp>
        <p:nvSpPr>
          <p:cNvPr id="5" name="Text 3"/>
          <p:cNvSpPr/>
          <p:nvPr/>
        </p:nvSpPr>
        <p:spPr>
          <a:xfrm>
            <a:off x="396835" y="1547336"/>
            <a:ext cx="8205192" cy="317183"/>
          </a:xfrm>
          <a:prstGeom prst="rect">
            <a:avLst/>
          </a:prstGeom>
          <a:noFill/>
          <a:ln/>
        </p:spPr>
        <p:txBody>
          <a:bodyPr wrap="square" lIns="0" tIns="0" rIns="0" bIns="0" rtlCol="0" anchor="t"/>
          <a:lstStyle/>
          <a:p>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Sending a tech expert from Nairobi to speak English to elders in Kiambu will fail. The training must be in </a:t>
            </a:r>
            <a:pPr algn="l" indent="0" marL="0">
              <a:lnSpc>
                <a:spcPts val="1250"/>
              </a:lnSpc>
              <a:buNone/>
            </a:pPr>
            <a:r>
              <a:rPr lang="en-US" sz="750" b="1" dirty="0">
                <a:solidFill>
                  <a:srgbClr val="5B5F71"/>
                </a:solidFill>
                <a:latin typeface="Instrument Sans Medium" pitchFamily="34" charset="0"/>
                <a:ea typeface="Instrument Sans Medium" pitchFamily="34" charset="-122"/>
                <a:cs typeface="Instrument Sans Medium" pitchFamily="34" charset="-120"/>
              </a:rPr>
              <a:t>Indigenous Languages</a:t>
            </a:r>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 (Kikuyu, in my region). We must translate concepts like 'Phishing' into stories and proverbs they understand.</a:t>
            </a:r>
            <a:endParaRPr lang="en-US" sz="750" dirty="0"/>
          </a:p>
        </p:txBody>
      </p:sp>
      <p:sp>
        <p:nvSpPr>
          <p:cNvPr id="6" name="Text 4"/>
          <p:cNvSpPr/>
          <p:nvPr/>
        </p:nvSpPr>
        <p:spPr>
          <a:xfrm>
            <a:off x="396835" y="1953816"/>
            <a:ext cx="8205192" cy="317183"/>
          </a:xfrm>
          <a:prstGeom prst="rect">
            <a:avLst/>
          </a:prstGeom>
          <a:noFill/>
          <a:ln/>
        </p:spPr>
        <p:txBody>
          <a:bodyPr wrap="square" lIns="0" tIns="0" rIns="0" bIns="0" rtlCol="0" anchor="t"/>
          <a:lstStyle/>
          <a:p>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I also propose a </a:t>
            </a:r>
            <a:pPr algn="l" indent="0" marL="0">
              <a:lnSpc>
                <a:spcPts val="1250"/>
              </a:lnSpc>
              <a:buNone/>
            </a:pPr>
            <a:r>
              <a:rPr lang="en-US" sz="750" b="1" dirty="0">
                <a:solidFill>
                  <a:srgbClr val="5B5F71"/>
                </a:solidFill>
                <a:latin typeface="Instrument Sans Medium" pitchFamily="34" charset="0"/>
                <a:ea typeface="Instrument Sans Medium" pitchFamily="34" charset="-122"/>
                <a:cs typeface="Instrument Sans Medium" pitchFamily="34" charset="-120"/>
              </a:rPr>
              <a:t>Youth Mentorship Model</a:t>
            </a:r>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 We have thousands of university students, like myself, returning home for holidays. We should launch a structured volunteer program where we spend time teaching our own grandparents 'Cyber Hygiene.'</a:t>
            </a:r>
            <a:endParaRPr lang="en-US" sz="750" dirty="0"/>
          </a:p>
        </p:txBody>
      </p:sp>
      <p:sp>
        <p:nvSpPr>
          <p:cNvPr id="7" name="Text 5"/>
          <p:cNvSpPr/>
          <p:nvPr/>
        </p:nvSpPr>
        <p:spPr>
          <a:xfrm>
            <a:off x="396835" y="2360295"/>
            <a:ext cx="8205192" cy="158591"/>
          </a:xfrm>
          <a:prstGeom prst="rect">
            <a:avLst/>
          </a:prstGeom>
          <a:noFill/>
          <a:ln/>
        </p:spPr>
        <p:txBody>
          <a:bodyPr wrap="none" lIns="0" tIns="0" rIns="0" bIns="0" rtlCol="0" anchor="t"/>
          <a:lstStyle/>
          <a:p>
            <a:pPr algn="l" marL="342900" indent="-342900">
              <a:lnSpc>
                <a:spcPts val="1250"/>
              </a:lnSpc>
              <a:buSzPct val="100000"/>
              <a:buChar char="•"/>
            </a:pPr>
            <a:r>
              <a:rPr lang="en-US" sz="750" dirty="0">
                <a:solidFill>
                  <a:srgbClr val="5B5F71"/>
                </a:solidFill>
                <a:latin typeface="Instrument Sans Medium" pitchFamily="34" charset="0"/>
                <a:ea typeface="Instrument Sans Medium" pitchFamily="34" charset="-122"/>
                <a:cs typeface="Instrument Sans Medium" pitchFamily="34" charset="-120"/>
              </a:rPr>
              <a:t>Don't share your PIN.</a:t>
            </a:r>
            <a:endParaRPr lang="en-US" sz="750" dirty="0"/>
          </a:p>
        </p:txBody>
      </p:sp>
      <p:sp>
        <p:nvSpPr>
          <p:cNvPr id="8" name="Text 6"/>
          <p:cNvSpPr/>
          <p:nvPr/>
        </p:nvSpPr>
        <p:spPr>
          <a:xfrm>
            <a:off x="396835" y="2553533"/>
            <a:ext cx="8205192" cy="158591"/>
          </a:xfrm>
          <a:prstGeom prst="rect">
            <a:avLst/>
          </a:prstGeom>
          <a:noFill/>
          <a:ln/>
        </p:spPr>
        <p:txBody>
          <a:bodyPr wrap="none" lIns="0" tIns="0" rIns="0" bIns="0" rtlCol="0" anchor="t"/>
          <a:lstStyle/>
          <a:p>
            <a:pPr algn="l" marL="342900" indent="-342900">
              <a:lnSpc>
                <a:spcPts val="1250"/>
              </a:lnSpc>
              <a:buSzPct val="100000"/>
              <a:buChar char="•"/>
            </a:pPr>
            <a:r>
              <a:rPr lang="en-US" sz="750" dirty="0">
                <a:solidFill>
                  <a:srgbClr val="5B5F71"/>
                </a:solidFill>
                <a:latin typeface="Instrument Sans Medium" pitchFamily="34" charset="0"/>
                <a:ea typeface="Instrument Sans Medium" pitchFamily="34" charset="-122"/>
                <a:cs typeface="Instrument Sans Medium" pitchFamily="34" charset="-120"/>
              </a:rPr>
              <a:t>Safaricom will never ask for your PIN.</a:t>
            </a:r>
            <a:endParaRPr lang="en-US" sz="750" dirty="0"/>
          </a:p>
        </p:txBody>
      </p:sp>
      <p:sp>
        <p:nvSpPr>
          <p:cNvPr id="9" name="Text 7"/>
          <p:cNvSpPr/>
          <p:nvPr/>
        </p:nvSpPr>
        <p:spPr>
          <a:xfrm>
            <a:off x="396835" y="2746772"/>
            <a:ext cx="8205192" cy="158591"/>
          </a:xfrm>
          <a:prstGeom prst="rect">
            <a:avLst/>
          </a:prstGeom>
          <a:noFill/>
          <a:ln/>
        </p:spPr>
        <p:txBody>
          <a:bodyPr wrap="none" lIns="0" tIns="0" rIns="0" bIns="0" rtlCol="0" anchor="t"/>
          <a:lstStyle/>
          <a:p>
            <a:pPr algn="l" marL="342900" indent="-342900">
              <a:lnSpc>
                <a:spcPts val="1250"/>
              </a:lnSpc>
              <a:buSzPct val="100000"/>
              <a:buChar char="•"/>
            </a:pPr>
            <a:r>
              <a:rPr lang="en-US" sz="750" dirty="0">
                <a:solidFill>
                  <a:srgbClr val="5B5F71"/>
                </a:solidFill>
                <a:latin typeface="Instrument Sans Medium" pitchFamily="34" charset="0"/>
                <a:ea typeface="Instrument Sans Medium" pitchFamily="34" charset="-122"/>
                <a:cs typeface="Instrument Sans Medium" pitchFamily="34" charset="-120"/>
              </a:rPr>
              <a:t>If you are scared, hang up and call your son/daughter.</a:t>
            </a:r>
            <a:endParaRPr lang="en-US" sz="750" dirty="0"/>
          </a:p>
        </p:txBody>
      </p:sp>
      <p:sp>
        <p:nvSpPr>
          <p:cNvPr id="10" name="Text 8"/>
          <p:cNvSpPr/>
          <p:nvPr/>
        </p:nvSpPr>
        <p:spPr>
          <a:xfrm>
            <a:off x="396835" y="2994660"/>
            <a:ext cx="8205192" cy="158591"/>
          </a:xfrm>
          <a:prstGeom prst="rect">
            <a:avLst/>
          </a:prstGeom>
          <a:noFill/>
          <a:ln/>
        </p:spPr>
        <p:txBody>
          <a:bodyPr wrap="none" lIns="0" tIns="0" rIns="0" bIns="0" rtlCol="0" anchor="t"/>
          <a:lstStyle/>
          <a:p>
            <a:pPr algn="l" indent="0" marL="0">
              <a:lnSpc>
                <a:spcPts val="1250"/>
              </a:lnSpc>
              <a:buNone/>
            </a:pPr>
            <a:r>
              <a:rPr lang="en-US" sz="750" dirty="0">
                <a:solidFill>
                  <a:srgbClr val="5B5F71"/>
                </a:solidFill>
                <a:latin typeface="Instrument Sans Medium" pitchFamily="34" charset="0"/>
                <a:ea typeface="Instrument Sans Medium" pitchFamily="34" charset="-122"/>
                <a:cs typeface="Instrument Sans Medium" pitchFamily="34" charset="-120"/>
              </a:rPr>
              <a:t>This bridges the gap between the generation that built the country and the generation that is building the future.</a:t>
            </a:r>
            <a:endParaRPr lang="en-US" sz="750" dirty="0"/>
          </a:p>
        </p:txBody>
      </p:sp>
      <p:pic>
        <p:nvPicPr>
          <p:cNvPr id="11" name="Image 0" descr="preencoded.png">    </p:cNvPr>
          <p:cNvPicPr>
            <a:picLocks noChangeAspect="1"/>
          </p:cNvPicPr>
          <p:nvPr/>
        </p:nvPicPr>
        <p:blipFill>
          <a:blip r:embed="rId1"/>
          <a:stretch>
            <a:fillRect/>
          </a:stretch>
        </p:blipFill>
        <p:spPr>
          <a:xfrm>
            <a:off x="8851583" y="1163122"/>
            <a:ext cx="5389483" cy="5389483"/>
          </a:xfrm>
          <a:prstGeom prst="rect">
            <a:avLst/>
          </a:prstGeom>
        </p:spPr>
      </p:pic>
      <p:pic>
        <p:nvPicPr>
          <p:cNvPr id="12" name="Image 1" descr="preencoded.png">    </p:cNvPr>
          <p:cNvPicPr>
            <a:picLocks noChangeAspect="1"/>
          </p:cNvPicPr>
          <p:nvPr/>
        </p:nvPicPr>
        <p:blipFill>
          <a:blip r:embed="rId2"/>
          <a:stretch>
            <a:fillRect/>
          </a:stretch>
        </p:blipFill>
        <p:spPr>
          <a:xfrm>
            <a:off x="396835" y="6775728"/>
            <a:ext cx="13836729" cy="7797879"/>
          </a:xfrm>
          <a:prstGeom prst="rect">
            <a:avLst/>
          </a:prstGeom>
        </p:spPr>
      </p:pic>
      <p:pic>
        <p:nvPicPr>
          <p:cNvPr id="13" name="Image 2" descr="preencoded.png">    </p:cNvPr>
          <p:cNvPicPr>
            <a:picLocks noChangeAspect="1"/>
          </p:cNvPicPr>
          <p:nvPr/>
        </p:nvPicPr>
        <p:blipFill>
          <a:blip r:embed="rId3"/>
          <a:stretch>
            <a:fillRect/>
          </a:stretch>
        </p:blipFill>
        <p:spPr>
          <a:xfrm>
            <a:off x="4007213" y="7348522"/>
            <a:ext cx="6693163" cy="6692951"/>
          </a:xfrm>
          <a:prstGeom prst="rect">
            <a:avLst/>
          </a:prstGeom>
        </p:spPr>
      </p:pic>
      <p:pic>
        <p:nvPicPr>
          <p:cNvPr id="14" name="Image 3" descr="preencoded.png">    </p:cNvPr>
          <p:cNvPicPr>
            <a:picLocks noChangeAspect="1"/>
          </p:cNvPicPr>
          <p:nvPr/>
        </p:nvPicPr>
        <p:blipFill>
          <a:blip r:embed="rId4"/>
          <a:stretch>
            <a:fillRect/>
          </a:stretch>
        </p:blipFill>
        <p:spPr>
          <a:xfrm>
            <a:off x="7047081" y="10431841"/>
            <a:ext cx="613426" cy="490740"/>
          </a:xfrm>
          <a:prstGeom prst="rect">
            <a:avLst/>
          </a:prstGeom>
        </p:spPr>
      </p:pic>
      <p:sp>
        <p:nvSpPr>
          <p:cNvPr id="15" name="Text 9"/>
          <p:cNvSpPr/>
          <p:nvPr/>
        </p:nvSpPr>
        <p:spPr>
          <a:xfrm>
            <a:off x="724104" y="7451398"/>
            <a:ext cx="2562759" cy="383391"/>
          </a:xfrm>
          <a:prstGeom prst="rect">
            <a:avLst/>
          </a:prstGeom>
          <a:noFill/>
          <a:ln/>
        </p:spPr>
        <p:txBody>
          <a:bodyPr wrap="none" lIns="0" tIns="0" rIns="0" bIns="0" rtlCol="0" anchor="t"/>
          <a:lstStyle/>
          <a:p>
            <a:pPr algn="r" indent="0" marL="0">
              <a:lnSpc>
                <a:spcPts val="1650"/>
              </a:lnSpc>
              <a:buNone/>
            </a:pPr>
            <a:r>
              <a:rPr lang="en-US" sz="1350" dirty="0">
                <a:solidFill>
                  <a:srgbClr val="5B5F71"/>
                </a:solidFill>
                <a:latin typeface="Instrument Sans Semi Bold" pitchFamily="34" charset="0"/>
                <a:ea typeface="Instrument Sans Semi Bold" pitchFamily="34" charset="-122"/>
                <a:cs typeface="Instrument Sans Semi Bold" pitchFamily="34" charset="-120"/>
              </a:rPr>
              <a:t>Facilitation</a:t>
            </a:r>
            <a:endParaRPr lang="en-US" sz="1350" dirty="0"/>
          </a:p>
        </p:txBody>
      </p:sp>
      <p:sp>
        <p:nvSpPr>
          <p:cNvPr id="16" name="Text 10"/>
          <p:cNvSpPr/>
          <p:nvPr/>
        </p:nvSpPr>
        <p:spPr>
          <a:xfrm>
            <a:off x="724104" y="7943843"/>
            <a:ext cx="2562759" cy="613426"/>
          </a:xfrm>
          <a:prstGeom prst="rect">
            <a:avLst/>
          </a:prstGeom>
          <a:noFill/>
          <a:ln/>
        </p:spPr>
        <p:txBody>
          <a:bodyPr wrap="square" lIns="0" tIns="0" rIns="0" bIns="0" rtlCol="0" anchor="t"/>
          <a:lstStyle/>
          <a:p>
            <a:pPr algn="r" indent="0" marL="0">
              <a:lnSpc>
                <a:spcPts val="13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Community-led teaching session</a:t>
            </a:r>
            <a:endParaRPr lang="en-US" sz="1050" dirty="0"/>
          </a:p>
        </p:txBody>
      </p:sp>
      <p:sp>
        <p:nvSpPr>
          <p:cNvPr id="17" name="Text 11"/>
          <p:cNvSpPr/>
          <p:nvPr/>
        </p:nvSpPr>
        <p:spPr>
          <a:xfrm>
            <a:off x="11356828" y="7451398"/>
            <a:ext cx="2549127" cy="383391"/>
          </a:xfrm>
          <a:prstGeom prst="rect">
            <a:avLst/>
          </a:prstGeom>
          <a:noFill/>
          <a:ln/>
        </p:spPr>
        <p:txBody>
          <a:bodyPr wrap="none" lIns="0" tIns="0" rIns="0" bIns="0" rtlCol="0" anchor="t"/>
          <a:lstStyle/>
          <a:p>
            <a:pPr algn="l" indent="0" marL="0">
              <a:lnSpc>
                <a:spcPts val="1650"/>
              </a:lnSpc>
              <a:buNone/>
            </a:pPr>
            <a:r>
              <a:rPr lang="en-US" sz="1350" dirty="0">
                <a:solidFill>
                  <a:srgbClr val="5B5F71"/>
                </a:solidFill>
                <a:latin typeface="Instrument Sans Semi Bold" pitchFamily="34" charset="0"/>
                <a:ea typeface="Instrument Sans Semi Bold" pitchFamily="34" charset="-122"/>
                <a:cs typeface="Instrument Sans Semi Bold" pitchFamily="34" charset="-120"/>
              </a:rPr>
              <a:t>Awareness</a:t>
            </a:r>
            <a:endParaRPr lang="en-US" sz="1350" dirty="0"/>
          </a:p>
        </p:txBody>
      </p:sp>
      <p:sp>
        <p:nvSpPr>
          <p:cNvPr id="18" name="Text 12"/>
          <p:cNvSpPr/>
          <p:nvPr/>
        </p:nvSpPr>
        <p:spPr>
          <a:xfrm>
            <a:off x="11356828" y="7943843"/>
            <a:ext cx="2549127" cy="613426"/>
          </a:xfrm>
          <a:prstGeom prst="rect">
            <a:avLst/>
          </a:prstGeom>
          <a:noFill/>
          <a:ln/>
        </p:spPr>
        <p:txBody>
          <a:bodyPr wrap="square" lIns="0" tIns="0" rIns="0" bIns="0" rtlCol="0" anchor="t"/>
          <a:lstStyle/>
          <a:p>
            <a:pPr algn="l" indent="0" marL="0">
              <a:lnSpc>
                <a:spcPts val="13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Recognize common digital risks</a:t>
            </a:r>
            <a:endParaRPr lang="en-US" sz="1050" dirty="0"/>
          </a:p>
        </p:txBody>
      </p:sp>
      <p:sp>
        <p:nvSpPr>
          <p:cNvPr id="19" name="Text 13"/>
          <p:cNvSpPr/>
          <p:nvPr/>
        </p:nvSpPr>
        <p:spPr>
          <a:xfrm>
            <a:off x="819739" y="12766056"/>
            <a:ext cx="2467337" cy="383391"/>
          </a:xfrm>
          <a:prstGeom prst="rect">
            <a:avLst/>
          </a:prstGeom>
          <a:noFill/>
          <a:ln/>
        </p:spPr>
        <p:txBody>
          <a:bodyPr wrap="none" lIns="0" tIns="0" rIns="0" bIns="0" rtlCol="0" anchor="t"/>
          <a:lstStyle/>
          <a:p>
            <a:pPr algn="r" indent="0" marL="0">
              <a:lnSpc>
                <a:spcPts val="1650"/>
              </a:lnSpc>
              <a:buNone/>
            </a:pPr>
            <a:r>
              <a:rPr lang="en-US" sz="1350" dirty="0">
                <a:solidFill>
                  <a:srgbClr val="5B5F71"/>
                </a:solidFill>
                <a:latin typeface="Instrument Sans Semi Bold" pitchFamily="34" charset="0"/>
                <a:ea typeface="Instrument Sans Semi Bold" pitchFamily="34" charset="-122"/>
                <a:cs typeface="Instrument Sans Semi Bold" pitchFamily="34" charset="-120"/>
              </a:rPr>
              <a:t>Practical Skills</a:t>
            </a:r>
            <a:endParaRPr lang="en-US" sz="1350" dirty="0"/>
          </a:p>
        </p:txBody>
      </p:sp>
      <p:sp>
        <p:nvSpPr>
          <p:cNvPr id="20" name="Text 14"/>
          <p:cNvSpPr/>
          <p:nvPr/>
        </p:nvSpPr>
        <p:spPr>
          <a:xfrm>
            <a:off x="819739" y="13258500"/>
            <a:ext cx="2467337" cy="613427"/>
          </a:xfrm>
          <a:prstGeom prst="rect">
            <a:avLst/>
          </a:prstGeom>
          <a:noFill/>
          <a:ln/>
        </p:spPr>
        <p:txBody>
          <a:bodyPr wrap="square" lIns="0" tIns="0" rIns="0" bIns="0" rtlCol="0" anchor="t"/>
          <a:lstStyle/>
          <a:p>
            <a:pPr algn="r" indent="0" marL="0">
              <a:lnSpc>
                <a:spcPts val="13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Hands-on device practice</a:t>
            </a:r>
            <a:endParaRPr lang="en-US" sz="1050" dirty="0"/>
          </a:p>
        </p:txBody>
      </p:sp>
      <p:sp>
        <p:nvSpPr>
          <p:cNvPr id="21" name="Text 15"/>
          <p:cNvSpPr/>
          <p:nvPr/>
        </p:nvSpPr>
        <p:spPr>
          <a:xfrm>
            <a:off x="11275037" y="12766056"/>
            <a:ext cx="2630918" cy="383391"/>
          </a:xfrm>
          <a:prstGeom prst="rect">
            <a:avLst/>
          </a:prstGeom>
          <a:noFill/>
          <a:ln/>
        </p:spPr>
        <p:txBody>
          <a:bodyPr wrap="none" lIns="0" tIns="0" rIns="0" bIns="0" rtlCol="0" anchor="t"/>
          <a:lstStyle/>
          <a:p>
            <a:pPr algn="l" indent="0" marL="0">
              <a:lnSpc>
                <a:spcPts val="1650"/>
              </a:lnSpc>
              <a:buNone/>
            </a:pPr>
            <a:r>
              <a:rPr lang="en-US" sz="1350" dirty="0">
                <a:solidFill>
                  <a:srgbClr val="5B5F71"/>
                </a:solidFill>
                <a:latin typeface="Instrument Sans Semi Bold" pitchFamily="34" charset="0"/>
                <a:ea typeface="Instrument Sans Semi Bold" pitchFamily="34" charset="-122"/>
                <a:cs typeface="Instrument Sans Semi Bold" pitchFamily="34" charset="-120"/>
              </a:rPr>
              <a:t>Support</a:t>
            </a:r>
            <a:endParaRPr lang="en-US" sz="1350" dirty="0"/>
          </a:p>
        </p:txBody>
      </p:sp>
      <p:sp>
        <p:nvSpPr>
          <p:cNvPr id="22" name="Text 16"/>
          <p:cNvSpPr/>
          <p:nvPr/>
        </p:nvSpPr>
        <p:spPr>
          <a:xfrm>
            <a:off x="11275037" y="13258500"/>
            <a:ext cx="2630918" cy="613427"/>
          </a:xfrm>
          <a:prstGeom prst="rect">
            <a:avLst/>
          </a:prstGeom>
          <a:noFill/>
          <a:ln/>
        </p:spPr>
        <p:txBody>
          <a:bodyPr wrap="square" lIns="0" tIns="0" rIns="0" bIns="0" rtlCol="0" anchor="t"/>
          <a:lstStyle/>
          <a:p>
            <a:pPr algn="l" indent="0" marL="0">
              <a:lnSpc>
                <a:spcPts val="1350"/>
              </a:lnSpc>
              <a:buNone/>
            </a:pPr>
            <a:r>
              <a:rPr lang="en-US" sz="1050" dirty="0">
                <a:solidFill>
                  <a:srgbClr val="5B5F71"/>
                </a:solidFill>
                <a:latin typeface="Instrument Sans Medium" pitchFamily="34" charset="0"/>
                <a:ea typeface="Instrument Sans Medium" pitchFamily="34" charset="-122"/>
                <a:cs typeface="Instrument Sans Medium" pitchFamily="34" charset="-120"/>
              </a:rPr>
              <a:t>Ongoing local help networks</a:t>
            </a:r>
            <a:endParaRPr lang="en-US" sz="10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2025-12-14T20:48:19Z</dcterms:created>
  <dcterms:modified xsi:type="dcterms:W3CDTF">2025-12-14T20:48:19Z</dcterms:modified>
</cp:coreProperties>
</file>